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embeddedFontLst>
    <p:embeddedFont>
      <p:font typeface="Noto Sans SC" charset="-122" pitchFamily="34"/>
      <p:regular r:id="rId30"/>
    </p:embeddedFont>
    <p:embeddedFont>
      <p:font typeface="MiSans" charset="-122" pitchFamily="34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7.png"/><Relationship Id="rId9" Type="http://schemas.openxmlformats.org/officeDocument/2006/relationships/image" Target="../media/image-1-9.png"/><Relationship Id="rId10" Type="http://schemas.openxmlformats.org/officeDocument/2006/relationships/image" Target="../media/image-1-6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2-2.jpg"/><Relationship Id="rId3" Type="http://schemas.openxmlformats.org/officeDocument/2006/relationships/image" Target="../media/image-12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webp"/><Relationship Id="rId3" Type="http://schemas.openxmlformats.org/officeDocument/2006/relationships/image" Target="../media/image-14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8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2.png"/><Relationship Id="rId8" Type="http://schemas.openxmlformats.org/officeDocument/2006/relationships/image" Target="../media/image-2-8.png"/><Relationship Id="rId9" Type="http://schemas.openxmlformats.org/officeDocument/2006/relationships/image" Target="../media/image-1-7.png"/><Relationship Id="rId10" Type="http://schemas.openxmlformats.org/officeDocument/2006/relationships/image" Target="../media/image-1-6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1-9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1-11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5.png"/><Relationship Id="rId4" Type="http://schemas.openxmlformats.org/officeDocument/2006/relationships/image" Target="../media/image-1-6.png"/><Relationship Id="rId5" Type="http://schemas.openxmlformats.org/officeDocument/2006/relationships/image" Target="../media/image-1-7.png"/><Relationship Id="rId6" Type="http://schemas.openxmlformats.org/officeDocument/2006/relationships/image" Target="../media/image-1-7.png"/><Relationship Id="rId7" Type="http://schemas.openxmlformats.org/officeDocument/2006/relationships/image" Target="../media/image-1-6.png"/><Relationship Id="rId8" Type="http://schemas.openxmlformats.org/officeDocument/2006/relationships/image" Target="../media/image-1-12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29-d2crf0f0ctitcgma2dog.png">    </p:cNvPr>
          <p:cNvPicPr>
            <a:picLocks noChangeAspect="1"/>
          </p:cNvPicPr>
          <p:nvPr/>
        </p:nvPicPr>
        <p:blipFill>
          <a:blip r:embed="rId1"/>
          <a:srcRect l="77" r="77" t="0" b="0"/>
          <a:stretch/>
        </p:blipFill>
        <p:spPr>
          <a:xfrm>
            <a:off x="-26035" y="-5715"/>
            <a:ext cx="2477135" cy="685673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0-d2crf0n0ctitcgma2dsg.png">    </p:cNvPr>
          <p:cNvPicPr>
            <a:picLocks noChangeAspect="1"/>
          </p:cNvPicPr>
          <p:nvPr/>
        </p:nvPicPr>
        <p:blipFill>
          <a:blip r:embed="rId2"/>
          <a:srcRect l="0" r="0" t="0" b="5326"/>
          <a:stretch/>
        </p:blipFill>
        <p:spPr>
          <a:xfrm>
            <a:off x="6716395" y="0"/>
            <a:ext cx="5475605" cy="68510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8-11-17:27:29-d2crf0f0ctitcgma2dn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40" y="3975735"/>
            <a:ext cx="590400" cy="5904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8-11-17:27:29-d2crf0f0ctitcgma2dn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55" y="826135"/>
            <a:ext cx="859790" cy="8597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53160" y="1971040"/>
            <a:ext cx="6761480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设计模式重构塔防游戏实战汇报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356995" y="4670425"/>
            <a:ext cx="224980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1452880" y="4610735"/>
            <a:ext cx="2057400" cy="51816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1452880" y="4610735"/>
            <a:ext cx="2057400" cy="518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56995" y="5413375"/>
            <a:ext cx="224980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时间:2025.01.01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452880" y="5353685"/>
            <a:ext cx="2057400" cy="51816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6"/>
          <p:cNvSpPr/>
          <p:nvPr/>
        </p:nvSpPr>
        <p:spPr>
          <a:xfrm>
            <a:off x="1452880" y="5353685"/>
            <a:ext cx="2057400" cy="518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1788795" y="5076825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  <a:ln/>
        </p:spPr>
      </p:sp>
      <p:sp>
        <p:nvSpPr>
          <p:cNvPr id="14" name="Text 8"/>
          <p:cNvSpPr/>
          <p:nvPr/>
        </p:nvSpPr>
        <p:spPr>
          <a:xfrm>
            <a:off x="1788795" y="5076825"/>
            <a:ext cx="153670" cy="153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1261745" y="4424680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  <a:ln/>
        </p:spPr>
      </p:sp>
      <p:sp>
        <p:nvSpPr>
          <p:cNvPr id="16" name="Text 10"/>
          <p:cNvSpPr/>
          <p:nvPr/>
        </p:nvSpPr>
        <p:spPr>
          <a:xfrm>
            <a:off x="1261745" y="4424680"/>
            <a:ext cx="153670" cy="153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21" name="Image 4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22" name="Image 5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23" name="Image 6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24" name="Image 7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25" name="Image 8" descr="https://test-kimi-img.moonshot.cn/pub/slides/slides_tmpl/image/25-08-11-17:27:29-d2crf0f0ctitcgma2do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510" y="4267835"/>
            <a:ext cx="1456690" cy="1840865"/>
          </a:xfrm>
          <a:prstGeom prst="rect">
            <a:avLst/>
          </a:prstGeom>
        </p:spPr>
      </p:pic>
      <p:pic>
        <p:nvPicPr>
          <p:cNvPr id="26" name="Image 9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27" name="Image 10" descr="https://test-kimi-img.moonshot.cn/pub/slides/slides_tmpl/image/25-08-11-17:27:29-d2crf0f0ctitcgma2dp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885" y="2215515"/>
            <a:ext cx="3242945" cy="1664335"/>
          </a:xfrm>
          <a:prstGeom prst="rect">
            <a:avLst/>
          </a:prstGeom>
        </p:spPr>
      </p:pic>
      <p:pic>
        <p:nvPicPr>
          <p:cNvPr id="28" name="Image 11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000" y="1752919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门面模式：简化高层接口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2413319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GamePanel原本直接调用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20+处子系统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，代码冗长易错。引入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GameFacade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后，面板代码量骤减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226119"/>
            <a:ext cx="5638800" cy="1879600"/>
          </a:xfrm>
          <a:custGeom>
            <a:avLst/>
            <a:gdLst/>
            <a:ahLst/>
            <a:cxnLst/>
            <a:rect l="l" t="t" r="r" b="b"/>
            <a:pathLst>
              <a:path w="5638800" h="1879600">
                <a:moveTo>
                  <a:pt x="101592" y="0"/>
                </a:moveTo>
                <a:lnTo>
                  <a:pt x="5537208" y="0"/>
                </a:lnTo>
                <a:cubicBezTo>
                  <a:pt x="5593316" y="0"/>
                  <a:pt x="5638800" y="45484"/>
                  <a:pt x="5638800" y="101592"/>
                </a:cubicBezTo>
                <a:lnTo>
                  <a:pt x="5638800" y="1778008"/>
                </a:lnTo>
                <a:cubicBezTo>
                  <a:pt x="5638800" y="1834116"/>
                  <a:pt x="5593316" y="1879600"/>
                  <a:pt x="55372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06400" y="3378519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重构后：单一调用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6400" y="3734119"/>
            <a:ext cx="5334000" cy="1219200"/>
          </a:xfrm>
          <a:custGeom>
            <a:avLst/>
            <a:gdLst/>
            <a:ahLst/>
            <a:cxnLst/>
            <a:rect l="l" t="t" r="r" b="b"/>
            <a:pathLst>
              <a:path w="5334000" h="1219200">
                <a:moveTo>
                  <a:pt x="76200" y="0"/>
                </a:moveTo>
                <a:lnTo>
                  <a:pt x="5257800" y="0"/>
                </a:lnTo>
                <a:cubicBezTo>
                  <a:pt x="5299856" y="0"/>
                  <a:pt x="5334000" y="34144"/>
                  <a:pt x="5334000" y="76200"/>
                </a:cubicBezTo>
                <a:lnTo>
                  <a:pt x="5334000" y="1143000"/>
                </a:lnTo>
                <a:cubicBezTo>
                  <a:pt x="5334000" y="1185056"/>
                  <a:pt x="5299856" y="1219200"/>
                  <a:pt x="5257800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2" name="Text 9"/>
          <p:cNvSpPr/>
          <p:nvPr/>
        </p:nvSpPr>
        <p:spPr>
          <a:xfrm>
            <a:off x="508000" y="3835719"/>
            <a:ext cx="3763010" cy="995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void actionPerformed(ActionEvent e) { if (obj == sellButton) { gameFacade.sellTower(x, y); } }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96000" y="254000"/>
            <a:ext cx="0" cy="6350000"/>
          </a:xfrm>
          <a:prstGeom prst="line">
            <a:avLst/>
          </a:prstGeom>
          <a:noFill/>
          <a:ln w="50800">
            <a:solidFill>
              <a:srgbClr val="C4FF1C"/>
            </a:solidFill>
            <a:prstDash val="solid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6350000" y="1955800"/>
            <a:ext cx="568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重构前：直接依赖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50000" y="2362200"/>
            <a:ext cx="5588000" cy="2540000"/>
          </a:xfrm>
          <a:custGeom>
            <a:avLst/>
            <a:gdLst/>
            <a:ahLst/>
            <a:cxnLst/>
            <a:rect l="l" t="t" r="r" b="b"/>
            <a:pathLst>
              <a:path w="5588000" h="2540000">
                <a:moveTo>
                  <a:pt x="76200" y="0"/>
                </a:moveTo>
                <a:lnTo>
                  <a:pt x="5511800" y="0"/>
                </a:lnTo>
                <a:cubicBezTo>
                  <a:pt x="5553856" y="0"/>
                  <a:pt x="5588000" y="34144"/>
                  <a:pt x="5588000" y="76200"/>
                </a:cubicBezTo>
                <a:lnTo>
                  <a:pt x="5588000" y="2463800"/>
                </a:lnTo>
                <a:cubicBezTo>
                  <a:pt x="5588000" y="2505856"/>
                  <a:pt x="5553856" y="2540000"/>
                  <a:pt x="5511800" y="2540000"/>
                </a:cubicBezTo>
                <a:lnTo>
                  <a:pt x="76200" y="2540000"/>
                </a:lnTo>
                <a:cubicBezTo>
                  <a:pt x="34144" y="2540000"/>
                  <a:pt x="0" y="2505856"/>
                  <a:pt x="0" y="2463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6" name="Text 13"/>
          <p:cNvSpPr/>
          <p:nvPr/>
        </p:nvSpPr>
        <p:spPr>
          <a:xfrm>
            <a:off x="6451600" y="2463800"/>
            <a:ext cx="4181951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void actionPerformed(ActionEvent e) { if (obj == sellButton) { musicModule.play("sell"); monsterThread.money += tower.price * 0.8; tower.setVisible(false); tower.sell(); updateMoneyDisplay(); updateTowerDisplay(); } }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9104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行为模式解耦实战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193958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策略模式：拆分难度算法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1854358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将怪物移动、刷兵逻辑从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MonsterThread的深层if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中解放，实现业务规则与执行框架解耦。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4800" y="2565558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重构前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11150" y="2971958"/>
            <a:ext cx="378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算法深嵌，条件爆炸，扩展困难。</a:t>
            </a:r>
            <a:endParaRPr lang="en-US" sz="1600" dirty="0"/>
          </a:p>
        </p:txBody>
      </p:sp>
      <p:pic>
        <p:nvPicPr>
          <p:cNvPr id="11" name="Image 1" descr="https://kimi-web-img.moonshot.cn/img/cdn3.vectorstock.com/95a4e463b28ab7aadf7c04499a0cff50cdfeffc7.jpg">    </p:cNvPr>
          <p:cNvPicPr>
            <a:picLocks noChangeAspect="1"/>
          </p:cNvPicPr>
          <p:nvPr/>
        </p:nvPicPr>
        <p:blipFill>
          <a:blip r:embed="rId2"/>
          <a:srcRect l="0" r="0" t="28853" b="28853"/>
          <a:stretch/>
        </p:blipFill>
        <p:spPr>
          <a:xfrm>
            <a:off x="355600" y="3429158"/>
            <a:ext cx="36957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12" name="Shape 8"/>
          <p:cNvSpPr/>
          <p:nvPr/>
        </p:nvSpPr>
        <p:spPr>
          <a:xfrm>
            <a:off x="4351814" y="3022758"/>
            <a:ext cx="3492500" cy="50800"/>
          </a:xfrm>
          <a:custGeom>
            <a:avLst/>
            <a:gdLst/>
            <a:ahLst/>
            <a:cxnLst/>
            <a:rect l="l" t="t" r="r" b="b"/>
            <a:pathLst>
              <a:path w="3492500" h="50800">
                <a:moveTo>
                  <a:pt x="0" y="0"/>
                </a:moveTo>
                <a:lnTo>
                  <a:pt x="3492500" y="0"/>
                </a:lnTo>
                <a:lnTo>
                  <a:pt x="3492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4FF1C"/>
          </a:solidFill>
          <a:ln/>
        </p:spPr>
      </p:sp>
      <p:sp>
        <p:nvSpPr>
          <p:cNvPr id="13" name="Shape 9"/>
          <p:cNvSpPr/>
          <p:nvPr/>
        </p:nvSpPr>
        <p:spPr>
          <a:xfrm>
            <a:off x="5838666" y="3175158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4" name="Shape 10"/>
          <p:cNvSpPr/>
          <p:nvPr/>
        </p:nvSpPr>
        <p:spPr>
          <a:xfrm>
            <a:off x="4351814" y="3733958"/>
            <a:ext cx="3492500" cy="50800"/>
          </a:xfrm>
          <a:custGeom>
            <a:avLst/>
            <a:gdLst/>
            <a:ahLst/>
            <a:cxnLst/>
            <a:rect l="l" t="t" r="r" b="b"/>
            <a:pathLst>
              <a:path w="3492500" h="50800">
                <a:moveTo>
                  <a:pt x="0" y="0"/>
                </a:moveTo>
                <a:lnTo>
                  <a:pt x="3492500" y="0"/>
                </a:lnTo>
                <a:lnTo>
                  <a:pt x="3492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4FF1C"/>
          </a:solidFill>
          <a:ln/>
        </p:spPr>
      </p:sp>
      <p:sp>
        <p:nvSpPr>
          <p:cNvPr id="15" name="Text 11"/>
          <p:cNvSpPr/>
          <p:nvPr/>
        </p:nvSpPr>
        <p:spPr>
          <a:xfrm>
            <a:off x="5144929" y="3886358"/>
            <a:ext cx="200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消灭200+行冗余代码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094028" y="2565558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重构后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8100378" y="2971958"/>
            <a:ext cx="378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算法分离，动态注入，易于测试。</a:t>
            </a:r>
            <a:endParaRPr lang="en-US" sz="1600" dirty="0"/>
          </a:p>
        </p:txBody>
      </p:sp>
      <p:pic>
        <p:nvPicPr>
          <p:cNvPr id="18" name="Image 2" descr="https://kimi-web-img.moonshot.cn/img/cdn.naturamarket.ca/9688174cccf79a7d64d00cab4a3f8dab7fa5c784.jpg">    </p:cNvPr>
          <p:cNvPicPr>
            <a:picLocks noChangeAspect="1"/>
          </p:cNvPicPr>
          <p:nvPr/>
        </p:nvPicPr>
        <p:blipFill>
          <a:blip r:embed="rId3"/>
          <a:srcRect l="0" r="0" t="25271" b="25271"/>
          <a:stretch/>
        </p:blipFill>
        <p:spPr>
          <a:xfrm>
            <a:off x="8144828" y="3429158"/>
            <a:ext cx="36957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19" name="Shape 14"/>
          <p:cNvSpPr/>
          <p:nvPr/>
        </p:nvSpPr>
        <p:spPr>
          <a:xfrm>
            <a:off x="254000" y="5054758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76200" y="0"/>
                </a:moveTo>
                <a:lnTo>
                  <a:pt x="11607800" y="0"/>
                </a:lnTo>
                <a:cubicBezTo>
                  <a:pt x="11649856" y="0"/>
                  <a:pt x="11684000" y="34144"/>
                  <a:pt x="11684000" y="76200"/>
                </a:cubicBezTo>
                <a:lnTo>
                  <a:pt x="11684000" y="533400"/>
                </a:lnTo>
                <a:cubicBezTo>
                  <a:pt x="11684000" y="575456"/>
                  <a:pt x="11649856" y="609600"/>
                  <a:pt x="1160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20" name="Text 15"/>
          <p:cNvSpPr/>
          <p:nvPr/>
        </p:nvSpPr>
        <p:spPr>
          <a:xfrm>
            <a:off x="355600" y="5156358"/>
            <a:ext cx="7282180" cy="38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GameStrategyContext strategyContext = new GameStrategyContext(new EasyModeStrategy()); strategyContext.moveMonster(monster, deltaTime, currentWave);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000" y="1955958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命令模式：赋能撤销重做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2616358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将操作封装为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命令对象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，配合调用栈保存历史，使不可逆操作变得可控，并支持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宏命令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操作队列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429158"/>
            <a:ext cx="5638800" cy="1473200"/>
          </a:xfrm>
          <a:custGeom>
            <a:avLst/>
            <a:gdLst/>
            <a:ahLst/>
            <a:cxnLst/>
            <a:rect l="l" t="t" r="r" b="b"/>
            <a:pathLst>
              <a:path w="5638800" h="1473200">
                <a:moveTo>
                  <a:pt x="101607" y="0"/>
                </a:moveTo>
                <a:lnTo>
                  <a:pt x="5537193" y="0"/>
                </a:lnTo>
                <a:cubicBezTo>
                  <a:pt x="5593309" y="0"/>
                  <a:pt x="5638800" y="45491"/>
                  <a:pt x="5638800" y="101607"/>
                </a:cubicBezTo>
                <a:lnTo>
                  <a:pt x="5638800" y="1371593"/>
                </a:lnTo>
                <a:cubicBezTo>
                  <a:pt x="5638800" y="1427709"/>
                  <a:pt x="5593309" y="1473200"/>
                  <a:pt x="55371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06400" y="3581558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6400" y="3937158"/>
            <a:ext cx="5334000" cy="812800"/>
          </a:xfrm>
          <a:custGeom>
            <a:avLst/>
            <a:gdLst/>
            <a:ahLst/>
            <a:cxnLst/>
            <a:rect l="l" t="t" r="r" b="b"/>
            <a:pathLst>
              <a:path w="5334000" h="812800">
                <a:moveTo>
                  <a:pt x="76200" y="0"/>
                </a:moveTo>
                <a:lnTo>
                  <a:pt x="5257800" y="0"/>
                </a:lnTo>
                <a:cubicBezTo>
                  <a:pt x="5299856" y="0"/>
                  <a:pt x="5334000" y="34144"/>
                  <a:pt x="5334000" y="76200"/>
                </a:cubicBezTo>
                <a:lnTo>
                  <a:pt x="5334000" y="736600"/>
                </a:lnTo>
                <a:cubicBezTo>
                  <a:pt x="5334000" y="778656"/>
                  <a:pt x="5299856" y="812800"/>
                  <a:pt x="52578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2" name="Text 9"/>
          <p:cNvSpPr/>
          <p:nvPr/>
        </p:nvSpPr>
        <p:spPr>
          <a:xfrm>
            <a:off x="508000" y="4038758"/>
            <a:ext cx="5187474" cy="588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Command sellCommand = new SellTowerCommand(gameFacade, x, y); commandInvoker.executeCommand(sellCommand); // commandInvoker.undoLastCommand();</a:t>
            </a:r>
            <a:endParaRPr lang="en-US" sz="1600" dirty="0"/>
          </a:p>
        </p:txBody>
      </p:sp>
      <p:pic>
        <p:nvPicPr>
          <p:cNvPr id="13" name="Image 1" descr="https://kimi-web-img.moonshot.cn/img/c.tadst.com/a3fa57a9c0cc517a225b94e9b72289c5ab27f295.jpg">    </p:cNvPr>
          <p:cNvPicPr>
            <a:picLocks noChangeAspect="1"/>
          </p:cNvPicPr>
          <p:nvPr/>
        </p:nvPicPr>
        <p:blipFill>
          <a:blip r:embed="rId2"/>
          <a:srcRect l="10691" r="10691" t="0" b="0"/>
          <a:stretch/>
        </p:blipFill>
        <p:spPr>
          <a:xfrm>
            <a:off x="6299200" y="1047750"/>
            <a:ext cx="56388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168558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中介者模式：切断依赖网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1828961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化解塔、怪物、UI、音频间的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网状通信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，组件间依赖数量锐减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90%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778000" y="2438561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重构前：直接依赖</a:t>
            </a:r>
            <a:endParaRPr lang="en-US" sz="1600" dirty="0"/>
          </a:p>
        </p:txBody>
      </p:sp>
      <p:pic>
        <p:nvPicPr>
          <p:cNvPr id="10" name="Image 1" descr="https://kimi-web-img.moonshot.cn/img/sc03.iphy.ac.cn/2a9007ee829ea656692326c3beb4ead7b72319e0.webp">    </p:cNvPr>
          <p:cNvPicPr>
            <a:picLocks noChangeAspect="1"/>
          </p:cNvPicPr>
          <p:nvPr/>
        </p:nvPicPr>
        <p:blipFill>
          <a:blip r:embed="rId2"/>
          <a:srcRect l="0" r="0" t="10967" b="10967"/>
          <a:stretch/>
        </p:blipFill>
        <p:spPr>
          <a:xfrm>
            <a:off x="254000" y="2844961"/>
            <a:ext cx="4673600" cy="2032000"/>
          </a:xfrm>
          <a:prstGeom prst="roundRect">
            <a:avLst>
              <a:gd name="adj" fmla="val 0"/>
            </a:avLst>
          </a:prstGeom>
        </p:spPr>
      </p:pic>
      <p:sp>
        <p:nvSpPr>
          <p:cNvPr id="11" name="Shape 7"/>
          <p:cNvSpPr/>
          <p:nvPr/>
        </p:nvSpPr>
        <p:spPr>
          <a:xfrm>
            <a:off x="5753100" y="3149761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2" name="Text 8"/>
          <p:cNvSpPr/>
          <p:nvPr/>
        </p:nvSpPr>
        <p:spPr>
          <a:xfrm>
            <a:off x="5614353" y="3860961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 -90%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788400" y="2438561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重构后：中介协调</a:t>
            </a:r>
            <a:endParaRPr lang="en-US" sz="1600" dirty="0"/>
          </a:p>
        </p:txBody>
      </p:sp>
      <p:pic>
        <p:nvPicPr>
          <p:cNvPr id="14" name="Image 2" descr="https://kimi-web-img.moonshot.cn/img/natural-universe.net/5e9d3b1342ec129a38a8efbd978dd19cfb4746ea.jpg">    </p:cNvPr>
          <p:cNvPicPr>
            <a:picLocks noChangeAspect="1"/>
          </p:cNvPicPr>
          <p:nvPr/>
        </p:nvPicPr>
        <p:blipFill>
          <a:blip r:embed="rId3"/>
          <a:srcRect l="0" r="0" t="8194" b="8194"/>
          <a:stretch/>
        </p:blipFill>
        <p:spPr>
          <a:xfrm>
            <a:off x="7264400" y="2844961"/>
            <a:ext cx="4673600" cy="2032000"/>
          </a:xfrm>
          <a:prstGeom prst="roundRect">
            <a:avLst>
              <a:gd name="adj" fmla="val 0"/>
            </a:avLst>
          </a:prstGeom>
        </p:spPr>
      </p:pic>
      <p:sp>
        <p:nvSpPr>
          <p:cNvPr id="15" name="Shape 10"/>
          <p:cNvSpPr/>
          <p:nvPr/>
        </p:nvSpPr>
        <p:spPr>
          <a:xfrm>
            <a:off x="254000" y="5080161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76200" y="0"/>
                </a:moveTo>
                <a:lnTo>
                  <a:pt x="11607800" y="0"/>
                </a:lnTo>
                <a:cubicBezTo>
                  <a:pt x="11649856" y="0"/>
                  <a:pt x="11684000" y="34144"/>
                  <a:pt x="11684000" y="76200"/>
                </a:cubicBezTo>
                <a:lnTo>
                  <a:pt x="11684000" y="533400"/>
                </a:lnTo>
                <a:cubicBezTo>
                  <a:pt x="11684000" y="575456"/>
                  <a:pt x="11649856" y="609600"/>
                  <a:pt x="1160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6" name="Text 11"/>
          <p:cNvSpPr/>
          <p:nvPr/>
        </p:nvSpPr>
        <p:spPr>
          <a:xfrm>
            <a:off x="355600" y="5181761"/>
            <a:ext cx="4852353" cy="38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塔攻击时，只需发布事件 mediator.notifyGameEvent(GameEvent.TOWER_ATTACKED, this);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pic>
        <p:nvPicPr>
          <p:cNvPr id="7" name="Image 1" descr="https://kimi-web-img.moonshot.cn/img/www.loserzhao.com/5b51dbdefb9bd6af08dd83d09c5809224150a65a.png">    </p:cNvPr>
          <p:cNvPicPr>
            <a:picLocks noChangeAspect="1"/>
          </p:cNvPicPr>
          <p:nvPr/>
        </p:nvPicPr>
        <p:blipFill>
          <a:blip r:embed="rId2"/>
          <a:srcRect l="19672" r="19672" t="0" b="0"/>
          <a:stretch/>
        </p:blipFill>
        <p:spPr>
          <a:xfrm>
            <a:off x="254000" y="1047750"/>
            <a:ext cx="5638800" cy="4762500"/>
          </a:xfrm>
          <a:prstGeom prst="roundRect">
            <a:avLst>
              <a:gd name="adj" fmla="val 2133"/>
            </a:avLst>
          </a:prstGeom>
        </p:spPr>
      </p:pic>
      <p:sp>
        <p:nvSpPr>
          <p:cNvPr id="8" name="Text 4"/>
          <p:cNvSpPr/>
          <p:nvPr/>
        </p:nvSpPr>
        <p:spPr>
          <a:xfrm>
            <a:off x="6299200" y="1955961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访问者模式：聚合跨类操作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299200" y="2616361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优雅处理散布在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15+个类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中的存档、渲染、统计需求，将操作抽离到独立访问者类，代码维护量降低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75%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99200" y="3429161"/>
            <a:ext cx="5638800" cy="1473200"/>
          </a:xfrm>
          <a:custGeom>
            <a:avLst/>
            <a:gdLst/>
            <a:ahLst/>
            <a:cxnLst/>
            <a:rect l="l" t="t" r="r" b="b"/>
            <a:pathLst>
              <a:path w="5638800" h="1473200">
                <a:moveTo>
                  <a:pt x="101607" y="0"/>
                </a:moveTo>
                <a:lnTo>
                  <a:pt x="5537193" y="0"/>
                </a:lnTo>
                <a:cubicBezTo>
                  <a:pt x="5593309" y="0"/>
                  <a:pt x="5638800" y="45491"/>
                  <a:pt x="5638800" y="101607"/>
                </a:cubicBezTo>
                <a:lnTo>
                  <a:pt x="5638800" y="1371593"/>
                </a:lnTo>
                <a:cubicBezTo>
                  <a:pt x="5638800" y="1427709"/>
                  <a:pt x="5593309" y="1473200"/>
                  <a:pt x="55371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51600" y="3581561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451600" y="3937161"/>
            <a:ext cx="5334000" cy="812800"/>
          </a:xfrm>
          <a:custGeom>
            <a:avLst/>
            <a:gdLst/>
            <a:ahLst/>
            <a:cxnLst/>
            <a:rect l="l" t="t" r="r" b="b"/>
            <a:pathLst>
              <a:path w="5334000" h="812800">
                <a:moveTo>
                  <a:pt x="76200" y="0"/>
                </a:moveTo>
                <a:lnTo>
                  <a:pt x="5257800" y="0"/>
                </a:lnTo>
                <a:cubicBezTo>
                  <a:pt x="5299856" y="0"/>
                  <a:pt x="5334000" y="34144"/>
                  <a:pt x="5334000" y="76200"/>
                </a:cubicBezTo>
                <a:lnTo>
                  <a:pt x="5334000" y="736600"/>
                </a:lnTo>
                <a:cubicBezTo>
                  <a:pt x="5334000" y="778656"/>
                  <a:pt x="5299856" y="812800"/>
                  <a:pt x="52578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3" name="Text 9"/>
          <p:cNvSpPr/>
          <p:nvPr/>
        </p:nvSpPr>
        <p:spPr>
          <a:xfrm>
            <a:off x="6553200" y="4038761"/>
            <a:ext cx="3511709" cy="588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tower.accept(new SaveGameStateVisitor()); tower.accept(new RenderVisitor()); tower.accept(new StatisticsVisitor());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9104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成果度量与AI赋能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574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重构前后数据对比：设计模式的价值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3368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49250" y="24892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代码总量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11150" y="2844800"/>
            <a:ext cx="364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2500 1800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61950" y="3302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(-28%)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216400" y="23368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4311650" y="24892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273550" y="2844800"/>
            <a:ext cx="364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15 6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324350" y="3302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(-60%)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178800" y="23368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8274050" y="24892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重复逻辑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235950" y="2844800"/>
            <a:ext cx="364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60% 0%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86750" y="3302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(-100%)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39116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349250" y="40640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类依赖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311150" y="4419600"/>
            <a:ext cx="364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25 8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361950" y="4876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(-68%)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216400" y="39116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4311650" y="40640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测试覆盖率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273550" y="4419600"/>
            <a:ext cx="364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 85%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324350" y="48768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(+325%)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178800" y="3911600"/>
            <a:ext cx="3759200" cy="1371600"/>
          </a:xfrm>
          <a:custGeom>
            <a:avLst/>
            <a:gdLst/>
            <a:ahLst/>
            <a:cxnLst/>
            <a:rect l="l" t="t" r="r" b="b"/>
            <a:pathLst>
              <a:path w="3759200" h="1371600">
                <a:moveTo>
                  <a:pt x="101594" y="0"/>
                </a:moveTo>
                <a:lnTo>
                  <a:pt x="3657606" y="0"/>
                </a:lnTo>
                <a:cubicBezTo>
                  <a:pt x="3713715" y="0"/>
                  <a:pt x="3759200" y="45485"/>
                  <a:pt x="3759200" y="101594"/>
                </a:cubicBezTo>
                <a:lnTo>
                  <a:pt x="3759200" y="1270006"/>
                </a:lnTo>
                <a:cubicBezTo>
                  <a:pt x="3759200" y="1326115"/>
                  <a:pt x="3713715" y="1371600"/>
                  <a:pt x="3657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8274050" y="42926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新增能力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286750" y="46482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撤销/重做、动态增强、事件系统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000" y="19558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AI赋能：加速重构进程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26162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AI全程加速重构，通过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静态分析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识别坏味道，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推荐模式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并生成代码，实现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人机协同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新范式。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79400" y="3479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0" name="Text 7"/>
          <p:cNvSpPr/>
          <p:nvPr/>
        </p:nvSpPr>
        <p:spPr>
          <a:xfrm>
            <a:off x="508000" y="3429000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模式识别: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分析15+文件，识别God Class、重复代码。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04800" y="3886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2" name="Text 9"/>
          <p:cNvSpPr/>
          <p:nvPr/>
        </p:nvSpPr>
        <p:spPr>
          <a:xfrm>
            <a:off x="508000" y="38354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模式选择: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推荐最优模式组合，并用SOLID原则论证。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66700" y="4292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43193" y="476"/>
                </a:moveTo>
                <a:cubicBezTo>
                  <a:pt x="136446" y="-1468"/>
                  <a:pt x="129421" y="2461"/>
                  <a:pt x="127476" y="9207"/>
                </a:cubicBezTo>
                <a:lnTo>
                  <a:pt x="76676" y="187008"/>
                </a:lnTo>
                <a:cubicBezTo>
                  <a:pt x="74732" y="193754"/>
                  <a:pt x="78661" y="200779"/>
                  <a:pt x="85408" y="202724"/>
                </a:cubicBezTo>
                <a:cubicBezTo>
                  <a:pt x="92154" y="204668"/>
                  <a:pt x="99179" y="200739"/>
                  <a:pt x="101124" y="193993"/>
                </a:cubicBezTo>
                <a:lnTo>
                  <a:pt x="151924" y="16193"/>
                </a:lnTo>
                <a:cubicBezTo>
                  <a:pt x="153868" y="9446"/>
                  <a:pt x="149939" y="2421"/>
                  <a:pt x="143192" y="476"/>
                </a:cubicBezTo>
                <a:close/>
                <a:moveTo>
                  <a:pt x="168831" y="54491"/>
                </a:moveTo>
                <a:cubicBezTo>
                  <a:pt x="163870" y="59452"/>
                  <a:pt x="163870" y="67508"/>
                  <a:pt x="168831" y="72469"/>
                </a:cubicBezTo>
                <a:lnTo>
                  <a:pt x="197961" y="101600"/>
                </a:lnTo>
                <a:lnTo>
                  <a:pt x="168831" y="130731"/>
                </a:lnTo>
                <a:cubicBezTo>
                  <a:pt x="163870" y="135692"/>
                  <a:pt x="163870" y="143748"/>
                  <a:pt x="168831" y="148709"/>
                </a:cubicBezTo>
                <a:cubicBezTo>
                  <a:pt x="173792" y="153670"/>
                  <a:pt x="181848" y="153670"/>
                  <a:pt x="186809" y="148709"/>
                </a:cubicBezTo>
                <a:lnTo>
                  <a:pt x="224909" y="110609"/>
                </a:lnTo>
                <a:cubicBezTo>
                  <a:pt x="229870" y="105648"/>
                  <a:pt x="229870" y="97592"/>
                  <a:pt x="224909" y="92631"/>
                </a:cubicBezTo>
                <a:lnTo>
                  <a:pt x="186809" y="54531"/>
                </a:lnTo>
                <a:cubicBezTo>
                  <a:pt x="181848" y="49570"/>
                  <a:pt x="173792" y="49570"/>
                  <a:pt x="168831" y="54531"/>
                </a:cubicBezTo>
                <a:close/>
                <a:moveTo>
                  <a:pt x="59809" y="54491"/>
                </a:moveTo>
                <a:cubicBezTo>
                  <a:pt x="54848" y="49530"/>
                  <a:pt x="46792" y="49530"/>
                  <a:pt x="41831" y="54491"/>
                </a:cubicBezTo>
                <a:lnTo>
                  <a:pt x="3731" y="92591"/>
                </a:lnTo>
                <a:cubicBezTo>
                  <a:pt x="-1230" y="97552"/>
                  <a:pt x="-1230" y="105608"/>
                  <a:pt x="3731" y="110569"/>
                </a:cubicBezTo>
                <a:lnTo>
                  <a:pt x="41831" y="148669"/>
                </a:lnTo>
                <a:cubicBezTo>
                  <a:pt x="46792" y="153630"/>
                  <a:pt x="54848" y="153630"/>
                  <a:pt x="59809" y="148669"/>
                </a:cubicBezTo>
                <a:cubicBezTo>
                  <a:pt x="64770" y="143708"/>
                  <a:pt x="64770" y="135652"/>
                  <a:pt x="59809" y="130691"/>
                </a:cubicBezTo>
                <a:lnTo>
                  <a:pt x="30678" y="101600"/>
                </a:lnTo>
                <a:lnTo>
                  <a:pt x="59769" y="72469"/>
                </a:lnTo>
                <a:cubicBezTo>
                  <a:pt x="64730" y="67508"/>
                  <a:pt x="64730" y="59452"/>
                  <a:pt x="59769" y="54491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4" name="Text 11"/>
          <p:cNvSpPr/>
          <p:nvPr/>
        </p:nvSpPr>
        <p:spPr>
          <a:xfrm>
            <a:off x="508000" y="4241800"/>
            <a:ext cx="374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代码生成: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生成可投产代码、集成代码与文档。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04800" y="46990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99179" y="26511"/>
                </a:moveTo>
                <a:cubicBezTo>
                  <a:pt x="103307" y="20836"/>
                  <a:pt x="102037" y="12898"/>
                  <a:pt x="96361" y="8771"/>
                </a:cubicBezTo>
                <a:cubicBezTo>
                  <a:pt x="90686" y="4643"/>
                  <a:pt x="82748" y="5913"/>
                  <a:pt x="78621" y="11589"/>
                </a:cubicBezTo>
                <a:lnTo>
                  <a:pt x="36552" y="69413"/>
                </a:lnTo>
                <a:lnTo>
                  <a:pt x="21669" y="54531"/>
                </a:lnTo>
                <a:cubicBezTo>
                  <a:pt x="16708" y="49570"/>
                  <a:pt x="8652" y="49570"/>
                  <a:pt x="3691" y="54531"/>
                </a:cubicBezTo>
                <a:cubicBezTo>
                  <a:pt x="-1270" y="59492"/>
                  <a:pt x="-1270" y="67548"/>
                  <a:pt x="3691" y="72509"/>
                </a:cubicBezTo>
                <a:lnTo>
                  <a:pt x="29091" y="97909"/>
                </a:lnTo>
                <a:cubicBezTo>
                  <a:pt x="31710" y="100528"/>
                  <a:pt x="35362" y="101878"/>
                  <a:pt x="39053" y="101600"/>
                </a:cubicBezTo>
                <a:cubicBezTo>
                  <a:pt x="42743" y="101322"/>
                  <a:pt x="46157" y="99417"/>
                  <a:pt x="48339" y="96401"/>
                </a:cubicBezTo>
                <a:lnTo>
                  <a:pt x="99139" y="26551"/>
                </a:lnTo>
                <a:close/>
                <a:moveTo>
                  <a:pt x="149979" y="80486"/>
                </a:moveTo>
                <a:cubicBezTo>
                  <a:pt x="154107" y="74811"/>
                  <a:pt x="152837" y="66873"/>
                  <a:pt x="147161" y="62746"/>
                </a:cubicBezTo>
                <a:cubicBezTo>
                  <a:pt x="141486" y="58618"/>
                  <a:pt x="133548" y="59888"/>
                  <a:pt x="129421" y="65564"/>
                </a:cubicBezTo>
                <a:lnTo>
                  <a:pt x="61952" y="158313"/>
                </a:lnTo>
                <a:lnTo>
                  <a:pt x="34369" y="130731"/>
                </a:lnTo>
                <a:cubicBezTo>
                  <a:pt x="29408" y="125770"/>
                  <a:pt x="21352" y="125770"/>
                  <a:pt x="16391" y="130731"/>
                </a:cubicBezTo>
                <a:cubicBezTo>
                  <a:pt x="11430" y="135692"/>
                  <a:pt x="11430" y="143748"/>
                  <a:pt x="16391" y="148709"/>
                </a:cubicBezTo>
                <a:lnTo>
                  <a:pt x="54491" y="186809"/>
                </a:lnTo>
                <a:cubicBezTo>
                  <a:pt x="57110" y="189428"/>
                  <a:pt x="60762" y="190778"/>
                  <a:pt x="64452" y="190500"/>
                </a:cubicBezTo>
                <a:cubicBezTo>
                  <a:pt x="68143" y="190222"/>
                  <a:pt x="71557" y="188317"/>
                  <a:pt x="73739" y="185301"/>
                </a:cubicBezTo>
                <a:lnTo>
                  <a:pt x="149939" y="80526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6" name="Text 13"/>
          <p:cNvSpPr/>
          <p:nvPr/>
        </p:nvSpPr>
        <p:spPr>
          <a:xfrm>
            <a:off x="508000" y="46482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质量保证: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校验模式实现，检查SOLID违规。</a:t>
            </a:r>
            <a:endParaRPr lang="en-US" sz="1600" dirty="0"/>
          </a:p>
        </p:txBody>
      </p:sp>
      <p:pic>
        <p:nvPicPr>
          <p:cNvPr id="17" name="Image 1" descr="https://kimi-web-img.moonshot.cn/img/img.freepik.com/9b02def8a22156425dd2bfccca8aa7955e1ff9d2.jpg">    </p:cNvPr>
          <p:cNvPicPr>
            <a:picLocks noChangeAspect="1"/>
          </p:cNvPicPr>
          <p:nvPr/>
        </p:nvPicPr>
        <p:blipFill>
          <a:blip r:embed="rId2"/>
          <a:srcRect l="10565" r="10565" t="0" b="0"/>
          <a:stretch/>
        </p:blipFill>
        <p:spPr>
          <a:xfrm>
            <a:off x="6299200" y="1047750"/>
            <a:ext cx="56388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9104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经验总结与展望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3g.png">    </p:cNvPr>
          <p:cNvPicPr>
            <a:picLocks noChangeAspect="1"/>
          </p:cNvPicPr>
          <p:nvPr/>
        </p:nvPicPr>
        <p:blipFill>
          <a:blip r:embed="rId1"/>
          <a:srcRect l="22" r="22" t="0" b="0"/>
          <a:stretch/>
        </p:blipFill>
        <p:spPr>
          <a:xfrm>
            <a:off x="568325" y="925830"/>
            <a:ext cx="11619865" cy="5927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1280" y="2143125"/>
            <a:ext cx="22352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4305" y="334010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15" y="1260475"/>
            <a:ext cx="25400" cy="584200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15" y="2096135"/>
            <a:ext cx="25400" cy="584200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15" y="2931795"/>
            <a:ext cx="25400" cy="584200"/>
          </a:xfrm>
          <a:prstGeom prst="rect">
            <a:avLst/>
          </a:prstGeom>
        </p:spPr>
      </p:pic>
      <p:pic>
        <p:nvPicPr>
          <p:cNvPr id="8" name="Image 4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115" y="3767455"/>
            <a:ext cx="25400" cy="584200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115" y="4603115"/>
            <a:ext cx="25400" cy="584200"/>
          </a:xfrm>
          <a:prstGeom prst="rect">
            <a:avLst/>
          </a:prstGeom>
        </p:spPr>
      </p:pic>
      <p:pic>
        <p:nvPicPr>
          <p:cNvPr id="10" name="Image 6" descr="https://test-kimi-img.moonshot.cn/pub/slides/slides_tmpl/image/25-08-11-17:27:30-d2crf0n0ctitcgma2e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115" y="5438775"/>
            <a:ext cx="25400" cy="584200"/>
          </a:xfrm>
          <a:prstGeom prst="rect">
            <a:avLst/>
          </a:prstGeom>
        </p:spPr>
      </p:pic>
      <p:pic>
        <p:nvPicPr>
          <p:cNvPr id="11" name="Image 7" descr="https://test-kimi-img.moonshot.cn/pub/slides/slides_tmpl/image/25-08-11-17:27:30-d2crf0n0ctitcgma2e1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" y="2279015"/>
            <a:ext cx="3980815" cy="2121535"/>
          </a:xfrm>
          <a:prstGeom prst="rect">
            <a:avLst/>
          </a:prstGeom>
        </p:spPr>
      </p:pic>
      <p:pic>
        <p:nvPicPr>
          <p:cNvPr id="12" name="Image 8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4805"/>
            <a:ext cx="170180" cy="592455"/>
          </a:xfrm>
          <a:prstGeom prst="rect">
            <a:avLst/>
          </a:prstGeom>
        </p:spPr>
      </p:pic>
      <p:pic>
        <p:nvPicPr>
          <p:cNvPr id="13" name="Image 9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5268595" y="120332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3"/>
          <p:cNvSpPr/>
          <p:nvPr/>
        </p:nvSpPr>
        <p:spPr>
          <a:xfrm>
            <a:off x="6335395" y="130873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项目背景与重构动因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5268595" y="203898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5"/>
          <p:cNvSpPr/>
          <p:nvPr/>
        </p:nvSpPr>
        <p:spPr>
          <a:xfrm>
            <a:off x="6335395" y="2144395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重构目标与策略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5268595" y="287464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7"/>
          <p:cNvSpPr/>
          <p:nvPr/>
        </p:nvSpPr>
        <p:spPr>
          <a:xfrm>
            <a:off x="6335395" y="298005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创建与结构模式落地</a:t>
            </a:r>
            <a:endParaRPr lang="en-US" sz="1600" dirty="0"/>
          </a:p>
        </p:txBody>
      </p:sp>
      <p:sp>
        <p:nvSpPr>
          <p:cNvPr id="20" name="Text 8"/>
          <p:cNvSpPr/>
          <p:nvPr/>
        </p:nvSpPr>
        <p:spPr>
          <a:xfrm>
            <a:off x="5268595" y="371030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9"/>
          <p:cNvSpPr/>
          <p:nvPr/>
        </p:nvSpPr>
        <p:spPr>
          <a:xfrm>
            <a:off x="6335395" y="3815715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行为模式解耦实战</a:t>
            </a:r>
            <a:endParaRPr lang="en-US" sz="1600" dirty="0"/>
          </a:p>
        </p:txBody>
      </p:sp>
      <p:sp>
        <p:nvSpPr>
          <p:cNvPr id="22" name="Text 10"/>
          <p:cNvSpPr/>
          <p:nvPr/>
        </p:nvSpPr>
        <p:spPr>
          <a:xfrm>
            <a:off x="5268595" y="454596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11"/>
          <p:cNvSpPr/>
          <p:nvPr/>
        </p:nvSpPr>
        <p:spPr>
          <a:xfrm>
            <a:off x="6335395" y="465137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成果度量与AI赋能</a:t>
            </a:r>
            <a:endParaRPr lang="en-US" sz="1600" dirty="0"/>
          </a:p>
        </p:txBody>
      </p:sp>
      <p:sp>
        <p:nvSpPr>
          <p:cNvPr id="24" name="Text 12"/>
          <p:cNvSpPr/>
          <p:nvPr/>
        </p:nvSpPr>
        <p:spPr>
          <a:xfrm>
            <a:off x="5268595" y="5381625"/>
            <a:ext cx="1041400" cy="477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06</a:t>
            </a:r>
            <a:endParaRPr lang="en-US" sz="1600" dirty="0"/>
          </a:p>
        </p:txBody>
      </p:sp>
      <p:sp>
        <p:nvSpPr>
          <p:cNvPr id="25" name="Text 13"/>
          <p:cNvSpPr/>
          <p:nvPr/>
        </p:nvSpPr>
        <p:spPr>
          <a:xfrm>
            <a:off x="6335395" y="5487035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经验总结与展望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93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挑战教训与最佳实践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6924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93700" y="28956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遇到的挑战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2600" y="3454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77788" y="0"/>
                </a:moveTo>
                <a:cubicBezTo>
                  <a:pt x="90046" y="0"/>
                  <a:pt x="100013" y="7466"/>
                  <a:pt x="100013" y="16669"/>
                </a:cubicBezTo>
                <a:cubicBezTo>
                  <a:pt x="100013" y="20280"/>
                  <a:pt x="98485" y="23614"/>
                  <a:pt x="95845" y="26357"/>
                </a:cubicBezTo>
                <a:cubicBezTo>
                  <a:pt x="93553" y="28754"/>
                  <a:pt x="91678" y="31671"/>
                  <a:pt x="91678" y="35004"/>
                </a:cubicBezTo>
                <a:cubicBezTo>
                  <a:pt x="91678" y="40213"/>
                  <a:pt x="95915" y="44450"/>
                  <a:pt x="101124" y="44450"/>
                </a:cubicBezTo>
                <a:lnTo>
                  <a:pt x="116681" y="44450"/>
                </a:lnTo>
                <a:cubicBezTo>
                  <a:pt x="125884" y="44450"/>
                  <a:pt x="133350" y="51916"/>
                  <a:pt x="133350" y="61119"/>
                </a:cubicBezTo>
                <a:lnTo>
                  <a:pt x="133350" y="76676"/>
                </a:lnTo>
                <a:cubicBezTo>
                  <a:pt x="133350" y="81885"/>
                  <a:pt x="137587" y="86122"/>
                  <a:pt x="142796" y="86122"/>
                </a:cubicBezTo>
                <a:cubicBezTo>
                  <a:pt x="146095" y="86122"/>
                  <a:pt x="149046" y="84247"/>
                  <a:pt x="151443" y="81955"/>
                </a:cubicBezTo>
                <a:cubicBezTo>
                  <a:pt x="154186" y="79350"/>
                  <a:pt x="157520" y="77788"/>
                  <a:pt x="161131" y="77788"/>
                </a:cubicBezTo>
                <a:cubicBezTo>
                  <a:pt x="170334" y="77788"/>
                  <a:pt x="177800" y="87754"/>
                  <a:pt x="177800" y="100013"/>
                </a:cubicBezTo>
                <a:cubicBezTo>
                  <a:pt x="177800" y="112271"/>
                  <a:pt x="170334" y="122238"/>
                  <a:pt x="161131" y="122238"/>
                </a:cubicBezTo>
                <a:cubicBezTo>
                  <a:pt x="157520" y="122238"/>
                  <a:pt x="154151" y="120710"/>
                  <a:pt x="151443" y="118070"/>
                </a:cubicBezTo>
                <a:cubicBezTo>
                  <a:pt x="149046" y="115778"/>
                  <a:pt x="146129" y="113903"/>
                  <a:pt x="142796" y="113903"/>
                </a:cubicBezTo>
                <a:cubicBezTo>
                  <a:pt x="137587" y="113903"/>
                  <a:pt x="133350" y="118140"/>
                  <a:pt x="133350" y="123349"/>
                </a:cubicBezTo>
                <a:lnTo>
                  <a:pt x="133350" y="161131"/>
                </a:lnTo>
                <a:cubicBezTo>
                  <a:pt x="133350" y="170334"/>
                  <a:pt x="125884" y="177800"/>
                  <a:pt x="116681" y="177800"/>
                </a:cubicBezTo>
                <a:lnTo>
                  <a:pt x="96957" y="177800"/>
                </a:lnTo>
                <a:cubicBezTo>
                  <a:pt x="92512" y="177800"/>
                  <a:pt x="88900" y="174188"/>
                  <a:pt x="88900" y="169743"/>
                </a:cubicBezTo>
                <a:cubicBezTo>
                  <a:pt x="88900" y="166549"/>
                  <a:pt x="90914" y="163736"/>
                  <a:pt x="93484" y="161826"/>
                </a:cubicBezTo>
                <a:cubicBezTo>
                  <a:pt x="97512" y="158805"/>
                  <a:pt x="100013" y="154637"/>
                  <a:pt x="100013" y="150019"/>
                </a:cubicBezTo>
                <a:cubicBezTo>
                  <a:pt x="100013" y="140816"/>
                  <a:pt x="90046" y="133350"/>
                  <a:pt x="77788" y="133350"/>
                </a:cubicBezTo>
                <a:cubicBezTo>
                  <a:pt x="65529" y="133350"/>
                  <a:pt x="55563" y="140816"/>
                  <a:pt x="55563" y="150019"/>
                </a:cubicBezTo>
                <a:cubicBezTo>
                  <a:pt x="55563" y="154637"/>
                  <a:pt x="58063" y="158805"/>
                  <a:pt x="62091" y="161826"/>
                </a:cubicBezTo>
                <a:cubicBezTo>
                  <a:pt x="64661" y="163736"/>
                  <a:pt x="66675" y="166514"/>
                  <a:pt x="66675" y="169743"/>
                </a:cubicBezTo>
                <a:cubicBezTo>
                  <a:pt x="66675" y="174188"/>
                  <a:pt x="63063" y="177800"/>
                  <a:pt x="58618" y="177800"/>
                </a:cubicBezTo>
                <a:lnTo>
                  <a:pt x="16669" y="177800"/>
                </a:lnTo>
                <a:cubicBezTo>
                  <a:pt x="7466" y="177800"/>
                  <a:pt x="0" y="170334"/>
                  <a:pt x="0" y="161131"/>
                </a:cubicBezTo>
                <a:lnTo>
                  <a:pt x="0" y="119182"/>
                </a:lnTo>
                <a:cubicBezTo>
                  <a:pt x="0" y="114737"/>
                  <a:pt x="3612" y="111125"/>
                  <a:pt x="8057" y="111125"/>
                </a:cubicBezTo>
                <a:cubicBezTo>
                  <a:pt x="11251" y="111125"/>
                  <a:pt x="14064" y="113139"/>
                  <a:pt x="15974" y="115709"/>
                </a:cubicBezTo>
                <a:cubicBezTo>
                  <a:pt x="18995" y="119737"/>
                  <a:pt x="23163" y="122238"/>
                  <a:pt x="27781" y="122238"/>
                </a:cubicBezTo>
                <a:cubicBezTo>
                  <a:pt x="36984" y="122238"/>
                  <a:pt x="44450" y="112271"/>
                  <a:pt x="44450" y="100013"/>
                </a:cubicBezTo>
                <a:cubicBezTo>
                  <a:pt x="44450" y="87754"/>
                  <a:pt x="36984" y="77788"/>
                  <a:pt x="27781" y="77788"/>
                </a:cubicBezTo>
                <a:cubicBezTo>
                  <a:pt x="23163" y="77788"/>
                  <a:pt x="18995" y="80288"/>
                  <a:pt x="15974" y="84316"/>
                </a:cubicBezTo>
                <a:cubicBezTo>
                  <a:pt x="14064" y="86886"/>
                  <a:pt x="11286" y="88900"/>
                  <a:pt x="8057" y="88900"/>
                </a:cubicBezTo>
                <a:cubicBezTo>
                  <a:pt x="3612" y="88900"/>
                  <a:pt x="0" y="85288"/>
                  <a:pt x="0" y="80843"/>
                </a:cubicBezTo>
                <a:lnTo>
                  <a:pt x="0" y="61119"/>
                </a:lnTo>
                <a:cubicBezTo>
                  <a:pt x="0" y="51916"/>
                  <a:pt x="7466" y="44450"/>
                  <a:pt x="16669" y="44450"/>
                </a:cubicBezTo>
                <a:lnTo>
                  <a:pt x="54451" y="44450"/>
                </a:lnTo>
                <a:cubicBezTo>
                  <a:pt x="59660" y="44450"/>
                  <a:pt x="63897" y="40213"/>
                  <a:pt x="63897" y="35004"/>
                </a:cubicBezTo>
                <a:cubicBezTo>
                  <a:pt x="63897" y="31705"/>
                  <a:pt x="62022" y="28754"/>
                  <a:pt x="59730" y="26357"/>
                </a:cubicBezTo>
                <a:cubicBezTo>
                  <a:pt x="57125" y="23614"/>
                  <a:pt x="55563" y="20280"/>
                  <a:pt x="55563" y="16669"/>
                </a:cubicBezTo>
                <a:cubicBezTo>
                  <a:pt x="55563" y="7466"/>
                  <a:pt x="65529" y="0"/>
                  <a:pt x="77788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1" name="Text 8"/>
          <p:cNvSpPr/>
          <p:nvPr/>
        </p:nvSpPr>
        <p:spPr>
          <a:xfrm>
            <a:off x="679450" y="3403600"/>
            <a:ext cx="276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模式集成: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确保7种模式和谐工作。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82600" y="3810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0497" y="0"/>
                  <a:pt x="92095" y="347"/>
                  <a:pt x="93553" y="1007"/>
                </a:cubicBezTo>
                <a:lnTo>
                  <a:pt x="158978" y="28754"/>
                </a:lnTo>
                <a:cubicBezTo>
                  <a:pt x="166618" y="31983"/>
                  <a:pt x="172313" y="39519"/>
                  <a:pt x="172278" y="48617"/>
                </a:cubicBezTo>
                <a:cubicBezTo>
                  <a:pt x="172105" y="83066"/>
                  <a:pt x="157936" y="146095"/>
                  <a:pt x="98103" y="174744"/>
                </a:cubicBezTo>
                <a:cubicBezTo>
                  <a:pt x="92303" y="177522"/>
                  <a:pt x="85566" y="177522"/>
                  <a:pt x="79767" y="174744"/>
                </a:cubicBezTo>
                <a:cubicBezTo>
                  <a:pt x="19898" y="146095"/>
                  <a:pt x="5765" y="83066"/>
                  <a:pt x="5591" y="48617"/>
                </a:cubicBezTo>
                <a:cubicBezTo>
                  <a:pt x="5556" y="39519"/>
                  <a:pt x="11251" y="31983"/>
                  <a:pt x="18891" y="28754"/>
                </a:cubicBezTo>
                <a:lnTo>
                  <a:pt x="84281" y="1007"/>
                </a:lnTo>
                <a:cubicBezTo>
                  <a:pt x="85740" y="347"/>
                  <a:pt x="87303" y="0"/>
                  <a:pt x="88900" y="0"/>
                </a:cubicBezTo>
                <a:close/>
                <a:moveTo>
                  <a:pt x="88900" y="23197"/>
                </a:moveTo>
                <a:lnTo>
                  <a:pt x="88900" y="154498"/>
                </a:lnTo>
                <a:cubicBezTo>
                  <a:pt x="136823" y="131301"/>
                  <a:pt x="149706" y="79906"/>
                  <a:pt x="150019" y="49138"/>
                </a:cubicBezTo>
                <a:lnTo>
                  <a:pt x="88900" y="23232"/>
                </a:lnTo>
                <a:lnTo>
                  <a:pt x="88900" y="23232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3" name="Text 10"/>
          <p:cNvSpPr/>
          <p:nvPr/>
        </p:nvSpPr>
        <p:spPr>
          <a:xfrm>
            <a:off x="679450" y="3759200"/>
            <a:ext cx="260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向后兼容: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保持100%原有功能。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2600" y="4165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88900" y="144463"/>
                </a:moveTo>
                <a:cubicBezTo>
                  <a:pt x="101158" y="144463"/>
                  <a:pt x="111125" y="134496"/>
                  <a:pt x="111125" y="122238"/>
                </a:cubicBezTo>
                <a:cubicBezTo>
                  <a:pt x="111125" y="116612"/>
                  <a:pt x="109041" y="111438"/>
                  <a:pt x="105569" y="107548"/>
                </a:cubicBezTo>
                <a:lnTo>
                  <a:pt x="129704" y="59313"/>
                </a:lnTo>
                <a:cubicBezTo>
                  <a:pt x="131753" y="55181"/>
                  <a:pt x="130086" y="50180"/>
                  <a:pt x="125988" y="48131"/>
                </a:cubicBezTo>
                <a:cubicBezTo>
                  <a:pt x="121890" y="46082"/>
                  <a:pt x="116855" y="47749"/>
                  <a:pt x="114806" y="51847"/>
                </a:cubicBezTo>
                <a:lnTo>
                  <a:pt x="90671" y="100082"/>
                </a:lnTo>
                <a:cubicBezTo>
                  <a:pt x="90081" y="100047"/>
                  <a:pt x="89490" y="100013"/>
                  <a:pt x="88900" y="100013"/>
                </a:cubicBezTo>
                <a:cubicBezTo>
                  <a:pt x="76642" y="100013"/>
                  <a:pt x="66675" y="109979"/>
                  <a:pt x="66675" y="122238"/>
                </a:cubicBezTo>
                <a:cubicBezTo>
                  <a:pt x="66675" y="134496"/>
                  <a:pt x="76642" y="144463"/>
                  <a:pt x="88900" y="144463"/>
                </a:cubicBezTo>
                <a:close/>
                <a:moveTo>
                  <a:pt x="61119" y="50006"/>
                </a:moveTo>
                <a:cubicBezTo>
                  <a:pt x="61119" y="43873"/>
                  <a:pt x="56139" y="38894"/>
                  <a:pt x="50006" y="38894"/>
                </a:cubicBezTo>
                <a:cubicBezTo>
                  <a:pt x="43873" y="38894"/>
                  <a:pt x="38894" y="43873"/>
                  <a:pt x="38894" y="50006"/>
                </a:cubicBezTo>
                <a:cubicBezTo>
                  <a:pt x="38894" y="56139"/>
                  <a:pt x="43873" y="61119"/>
                  <a:pt x="50006" y="61119"/>
                </a:cubicBezTo>
                <a:cubicBezTo>
                  <a:pt x="56139" y="61119"/>
                  <a:pt x="61119" y="56139"/>
                  <a:pt x="61119" y="50006"/>
                </a:cubicBezTo>
                <a:close/>
                <a:moveTo>
                  <a:pt x="33337" y="100013"/>
                </a:moveTo>
                <a:cubicBezTo>
                  <a:pt x="39471" y="100013"/>
                  <a:pt x="44450" y="95033"/>
                  <a:pt x="44450" y="88900"/>
                </a:cubicBezTo>
                <a:cubicBezTo>
                  <a:pt x="44450" y="82767"/>
                  <a:pt x="39471" y="77788"/>
                  <a:pt x="33337" y="77788"/>
                </a:cubicBezTo>
                <a:cubicBezTo>
                  <a:pt x="27204" y="77788"/>
                  <a:pt x="22225" y="82767"/>
                  <a:pt x="22225" y="88900"/>
                </a:cubicBezTo>
                <a:cubicBezTo>
                  <a:pt x="22225" y="95033"/>
                  <a:pt x="27204" y="100013"/>
                  <a:pt x="33337" y="100013"/>
                </a:cubicBezTo>
                <a:close/>
                <a:moveTo>
                  <a:pt x="155575" y="88900"/>
                </a:moveTo>
                <a:cubicBezTo>
                  <a:pt x="155575" y="82767"/>
                  <a:pt x="150596" y="77788"/>
                  <a:pt x="144463" y="77788"/>
                </a:cubicBezTo>
                <a:cubicBezTo>
                  <a:pt x="138329" y="77788"/>
                  <a:pt x="133350" y="82767"/>
                  <a:pt x="133350" y="88900"/>
                </a:cubicBezTo>
                <a:cubicBezTo>
                  <a:pt x="133350" y="95033"/>
                  <a:pt x="138329" y="100013"/>
                  <a:pt x="144463" y="100013"/>
                </a:cubicBezTo>
                <a:cubicBezTo>
                  <a:pt x="150596" y="100013"/>
                  <a:pt x="155575" y="95033"/>
                  <a:pt x="155575" y="8890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5" name="Text 12"/>
          <p:cNvSpPr/>
          <p:nvPr/>
        </p:nvSpPr>
        <p:spPr>
          <a:xfrm>
            <a:off x="679450" y="4114800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性能影响: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最小化模式抽象的开销。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71488" y="45212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6669" y="67995"/>
                </a:moveTo>
                <a:lnTo>
                  <a:pt x="89317" y="97894"/>
                </a:lnTo>
                <a:cubicBezTo>
                  <a:pt x="92720" y="99283"/>
                  <a:pt x="96331" y="100013"/>
                  <a:pt x="100013" y="100013"/>
                </a:cubicBezTo>
                <a:cubicBezTo>
                  <a:pt x="103694" y="100013"/>
                  <a:pt x="107305" y="99283"/>
                  <a:pt x="110708" y="97894"/>
                </a:cubicBezTo>
                <a:lnTo>
                  <a:pt x="194885" y="63237"/>
                </a:lnTo>
                <a:cubicBezTo>
                  <a:pt x="198011" y="61952"/>
                  <a:pt x="200025" y="58931"/>
                  <a:pt x="200025" y="55562"/>
                </a:cubicBezTo>
                <a:cubicBezTo>
                  <a:pt x="200025" y="52194"/>
                  <a:pt x="198011" y="49173"/>
                  <a:pt x="194885" y="47888"/>
                </a:cubicBezTo>
                <a:lnTo>
                  <a:pt x="110708" y="13231"/>
                </a:lnTo>
                <a:cubicBezTo>
                  <a:pt x="107305" y="11842"/>
                  <a:pt x="103694" y="11112"/>
                  <a:pt x="100013" y="11112"/>
                </a:cubicBezTo>
                <a:cubicBezTo>
                  <a:pt x="96331" y="11112"/>
                  <a:pt x="92720" y="11842"/>
                  <a:pt x="89317" y="13231"/>
                </a:cubicBezTo>
                <a:lnTo>
                  <a:pt x="5140" y="47888"/>
                </a:lnTo>
                <a:cubicBezTo>
                  <a:pt x="2014" y="49173"/>
                  <a:pt x="0" y="52194"/>
                  <a:pt x="0" y="55563"/>
                </a:cubicBezTo>
                <a:lnTo>
                  <a:pt x="0" y="158353"/>
                </a:lnTo>
                <a:cubicBezTo>
                  <a:pt x="0" y="162972"/>
                  <a:pt x="3716" y="166688"/>
                  <a:pt x="8334" y="166688"/>
                </a:cubicBezTo>
                <a:cubicBezTo>
                  <a:pt x="12953" y="166688"/>
                  <a:pt x="16669" y="162972"/>
                  <a:pt x="16669" y="158353"/>
                </a:cubicBezTo>
                <a:lnTo>
                  <a:pt x="16669" y="67995"/>
                </a:lnTo>
                <a:close/>
                <a:moveTo>
                  <a:pt x="33337" y="92894"/>
                </a:moveTo>
                <a:lnTo>
                  <a:pt x="33337" y="133350"/>
                </a:lnTo>
                <a:cubicBezTo>
                  <a:pt x="33337" y="151755"/>
                  <a:pt x="63202" y="166688"/>
                  <a:pt x="100013" y="166688"/>
                </a:cubicBezTo>
                <a:cubicBezTo>
                  <a:pt x="136823" y="166688"/>
                  <a:pt x="166688" y="151755"/>
                  <a:pt x="166688" y="133350"/>
                </a:cubicBezTo>
                <a:lnTo>
                  <a:pt x="166688" y="92859"/>
                </a:lnTo>
                <a:lnTo>
                  <a:pt x="117063" y="113313"/>
                </a:lnTo>
                <a:cubicBezTo>
                  <a:pt x="111646" y="115535"/>
                  <a:pt x="105881" y="116681"/>
                  <a:pt x="100013" y="116681"/>
                </a:cubicBezTo>
                <a:cubicBezTo>
                  <a:pt x="94144" y="116681"/>
                  <a:pt x="88379" y="115535"/>
                  <a:pt x="82962" y="113313"/>
                </a:cubicBezTo>
                <a:lnTo>
                  <a:pt x="33337" y="92859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7" name="Text 14"/>
          <p:cNvSpPr/>
          <p:nvPr/>
        </p:nvSpPr>
        <p:spPr>
          <a:xfrm>
            <a:off x="679450" y="44704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学习曲线: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理解模式交互与最佳实践。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48400" y="26924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C4FF1C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388100" y="28956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沉淀的最佳实践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477000" y="3454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21" name="Text 18"/>
          <p:cNvSpPr/>
          <p:nvPr/>
        </p:nvSpPr>
        <p:spPr>
          <a:xfrm>
            <a:off x="6673850" y="3403600"/>
            <a:ext cx="339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增量方法: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逐步应用模式，保持系统稳定。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65888" y="38100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00013" y="-5556"/>
                </a:moveTo>
                <a:cubicBezTo>
                  <a:pt x="106159" y="-5556"/>
                  <a:pt x="111125" y="-590"/>
                  <a:pt x="111125" y="5556"/>
                </a:cubicBezTo>
                <a:lnTo>
                  <a:pt x="111125" y="11911"/>
                </a:lnTo>
                <a:cubicBezTo>
                  <a:pt x="145192" y="16773"/>
                  <a:pt x="172140" y="43721"/>
                  <a:pt x="177001" y="77788"/>
                </a:cubicBezTo>
                <a:lnTo>
                  <a:pt x="183356" y="77788"/>
                </a:lnTo>
                <a:cubicBezTo>
                  <a:pt x="189503" y="77788"/>
                  <a:pt x="194469" y="82753"/>
                  <a:pt x="194469" y="88900"/>
                </a:cubicBezTo>
                <a:cubicBezTo>
                  <a:pt x="194469" y="95047"/>
                  <a:pt x="189503" y="100013"/>
                  <a:pt x="183356" y="100013"/>
                </a:cubicBezTo>
                <a:lnTo>
                  <a:pt x="177001" y="100013"/>
                </a:lnTo>
                <a:cubicBezTo>
                  <a:pt x="172140" y="134079"/>
                  <a:pt x="145192" y="161027"/>
                  <a:pt x="111125" y="165889"/>
                </a:cubicBezTo>
                <a:lnTo>
                  <a:pt x="111125" y="172244"/>
                </a:lnTo>
                <a:cubicBezTo>
                  <a:pt x="111125" y="178390"/>
                  <a:pt x="106159" y="183356"/>
                  <a:pt x="100013" y="183356"/>
                </a:cubicBezTo>
                <a:cubicBezTo>
                  <a:pt x="93866" y="183356"/>
                  <a:pt x="88900" y="178390"/>
                  <a:pt x="88900" y="172244"/>
                </a:cubicBezTo>
                <a:lnTo>
                  <a:pt x="88900" y="165889"/>
                </a:lnTo>
                <a:cubicBezTo>
                  <a:pt x="54833" y="161027"/>
                  <a:pt x="27885" y="134079"/>
                  <a:pt x="23024" y="100013"/>
                </a:cubicBezTo>
                <a:lnTo>
                  <a:pt x="16669" y="100013"/>
                </a:lnTo>
                <a:cubicBezTo>
                  <a:pt x="10522" y="100013"/>
                  <a:pt x="5556" y="95047"/>
                  <a:pt x="5556" y="88900"/>
                </a:cubicBezTo>
                <a:cubicBezTo>
                  <a:pt x="5556" y="82753"/>
                  <a:pt x="10522" y="77788"/>
                  <a:pt x="16669" y="77788"/>
                </a:cubicBezTo>
                <a:lnTo>
                  <a:pt x="23024" y="77788"/>
                </a:lnTo>
                <a:cubicBezTo>
                  <a:pt x="27885" y="43721"/>
                  <a:pt x="54833" y="16773"/>
                  <a:pt x="88900" y="11911"/>
                </a:cubicBezTo>
                <a:lnTo>
                  <a:pt x="88900" y="5556"/>
                </a:lnTo>
                <a:cubicBezTo>
                  <a:pt x="88900" y="-590"/>
                  <a:pt x="93866" y="-5556"/>
                  <a:pt x="100013" y="-5556"/>
                </a:cubicBezTo>
                <a:close/>
                <a:moveTo>
                  <a:pt x="45561" y="100013"/>
                </a:moveTo>
                <a:cubicBezTo>
                  <a:pt x="49972" y="121786"/>
                  <a:pt x="67126" y="138941"/>
                  <a:pt x="88900" y="143351"/>
                </a:cubicBezTo>
                <a:lnTo>
                  <a:pt x="88900" y="138906"/>
                </a:lnTo>
                <a:cubicBezTo>
                  <a:pt x="88900" y="132760"/>
                  <a:pt x="93866" y="127794"/>
                  <a:pt x="100013" y="127794"/>
                </a:cubicBezTo>
                <a:cubicBezTo>
                  <a:pt x="106159" y="127794"/>
                  <a:pt x="111125" y="132760"/>
                  <a:pt x="111125" y="138906"/>
                </a:cubicBezTo>
                <a:lnTo>
                  <a:pt x="111125" y="143351"/>
                </a:lnTo>
                <a:cubicBezTo>
                  <a:pt x="132899" y="138941"/>
                  <a:pt x="150053" y="121786"/>
                  <a:pt x="154464" y="100013"/>
                </a:cubicBezTo>
                <a:lnTo>
                  <a:pt x="150019" y="100013"/>
                </a:lnTo>
                <a:cubicBezTo>
                  <a:pt x="143872" y="100013"/>
                  <a:pt x="138906" y="95047"/>
                  <a:pt x="138906" y="88900"/>
                </a:cubicBezTo>
                <a:cubicBezTo>
                  <a:pt x="138906" y="82753"/>
                  <a:pt x="143872" y="77788"/>
                  <a:pt x="150019" y="77788"/>
                </a:cubicBezTo>
                <a:lnTo>
                  <a:pt x="154464" y="77788"/>
                </a:lnTo>
                <a:cubicBezTo>
                  <a:pt x="150053" y="56014"/>
                  <a:pt x="132899" y="38859"/>
                  <a:pt x="111125" y="34449"/>
                </a:cubicBezTo>
                <a:lnTo>
                  <a:pt x="111125" y="38894"/>
                </a:lnTo>
                <a:cubicBezTo>
                  <a:pt x="111125" y="45040"/>
                  <a:pt x="106159" y="50006"/>
                  <a:pt x="100013" y="50006"/>
                </a:cubicBezTo>
                <a:cubicBezTo>
                  <a:pt x="93866" y="50006"/>
                  <a:pt x="88900" y="45040"/>
                  <a:pt x="88900" y="38894"/>
                </a:cubicBezTo>
                <a:lnTo>
                  <a:pt x="88900" y="34449"/>
                </a:lnTo>
                <a:cubicBezTo>
                  <a:pt x="67126" y="38859"/>
                  <a:pt x="49972" y="56014"/>
                  <a:pt x="45561" y="77788"/>
                </a:cubicBezTo>
                <a:lnTo>
                  <a:pt x="50006" y="77788"/>
                </a:lnTo>
                <a:cubicBezTo>
                  <a:pt x="56153" y="77788"/>
                  <a:pt x="61119" y="82753"/>
                  <a:pt x="61119" y="88900"/>
                </a:cubicBezTo>
                <a:cubicBezTo>
                  <a:pt x="61119" y="95047"/>
                  <a:pt x="56153" y="100013"/>
                  <a:pt x="50006" y="100013"/>
                </a:cubicBezTo>
                <a:lnTo>
                  <a:pt x="45561" y="100013"/>
                </a:lnTo>
                <a:close/>
                <a:moveTo>
                  <a:pt x="100013" y="72231"/>
                </a:moveTo>
                <a:cubicBezTo>
                  <a:pt x="109212" y="72231"/>
                  <a:pt x="116681" y="79700"/>
                  <a:pt x="116681" y="88900"/>
                </a:cubicBezTo>
                <a:cubicBezTo>
                  <a:pt x="116681" y="98100"/>
                  <a:pt x="109212" y="105569"/>
                  <a:pt x="100013" y="105569"/>
                </a:cubicBezTo>
                <a:cubicBezTo>
                  <a:pt x="90813" y="105569"/>
                  <a:pt x="83344" y="98100"/>
                  <a:pt x="83344" y="88900"/>
                </a:cubicBezTo>
                <a:cubicBezTo>
                  <a:pt x="83344" y="79700"/>
                  <a:pt x="90813" y="72231"/>
                  <a:pt x="100013" y="72231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23" name="Text 20"/>
          <p:cNvSpPr/>
          <p:nvPr/>
        </p:nvSpPr>
        <p:spPr>
          <a:xfrm>
            <a:off x="6673850" y="37592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精准选择: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为解决特定问题选择模式。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477000" y="4165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27781"/>
                </a:moveTo>
                <a:cubicBezTo>
                  <a:pt x="0" y="18579"/>
                  <a:pt x="7466" y="11112"/>
                  <a:pt x="16669" y="11112"/>
                </a:cubicBezTo>
                <a:lnTo>
                  <a:pt x="50006" y="11112"/>
                </a:lnTo>
                <a:cubicBezTo>
                  <a:pt x="59209" y="11112"/>
                  <a:pt x="66675" y="18579"/>
                  <a:pt x="66675" y="27781"/>
                </a:cubicBezTo>
                <a:lnTo>
                  <a:pt x="66675" y="33337"/>
                </a:lnTo>
                <a:lnTo>
                  <a:pt x="111125" y="33337"/>
                </a:lnTo>
                <a:lnTo>
                  <a:pt x="111125" y="27781"/>
                </a:lnTo>
                <a:cubicBezTo>
                  <a:pt x="111125" y="18579"/>
                  <a:pt x="118591" y="11112"/>
                  <a:pt x="127794" y="11112"/>
                </a:cubicBezTo>
                <a:lnTo>
                  <a:pt x="161131" y="11112"/>
                </a:lnTo>
                <a:cubicBezTo>
                  <a:pt x="170334" y="11112"/>
                  <a:pt x="177800" y="18579"/>
                  <a:pt x="177800" y="27781"/>
                </a:cubicBezTo>
                <a:lnTo>
                  <a:pt x="177800" y="61119"/>
                </a:lnTo>
                <a:cubicBezTo>
                  <a:pt x="177800" y="70321"/>
                  <a:pt x="170334" y="77788"/>
                  <a:pt x="161131" y="77788"/>
                </a:cubicBezTo>
                <a:lnTo>
                  <a:pt x="127794" y="77788"/>
                </a:lnTo>
                <a:cubicBezTo>
                  <a:pt x="118591" y="77788"/>
                  <a:pt x="111125" y="70321"/>
                  <a:pt x="111125" y="61119"/>
                </a:cubicBezTo>
                <a:lnTo>
                  <a:pt x="111125" y="55563"/>
                </a:lnTo>
                <a:lnTo>
                  <a:pt x="66675" y="55563"/>
                </a:lnTo>
                <a:lnTo>
                  <a:pt x="66675" y="61119"/>
                </a:lnTo>
                <a:cubicBezTo>
                  <a:pt x="66675" y="63654"/>
                  <a:pt x="66085" y="66085"/>
                  <a:pt x="65078" y="68238"/>
                </a:cubicBezTo>
                <a:lnTo>
                  <a:pt x="88900" y="100013"/>
                </a:lnTo>
                <a:lnTo>
                  <a:pt x="116681" y="100013"/>
                </a:lnTo>
                <a:cubicBezTo>
                  <a:pt x="125884" y="100013"/>
                  <a:pt x="133350" y="107479"/>
                  <a:pt x="133350" y="116681"/>
                </a:cubicBezTo>
                <a:lnTo>
                  <a:pt x="133350" y="150019"/>
                </a:lnTo>
                <a:cubicBezTo>
                  <a:pt x="133350" y="159221"/>
                  <a:pt x="125884" y="166688"/>
                  <a:pt x="116681" y="166688"/>
                </a:cubicBezTo>
                <a:lnTo>
                  <a:pt x="83344" y="166688"/>
                </a:lnTo>
                <a:cubicBezTo>
                  <a:pt x="74141" y="166688"/>
                  <a:pt x="66675" y="159221"/>
                  <a:pt x="66675" y="150019"/>
                </a:cubicBezTo>
                <a:lnTo>
                  <a:pt x="66675" y="116681"/>
                </a:lnTo>
                <a:cubicBezTo>
                  <a:pt x="66675" y="114146"/>
                  <a:pt x="67265" y="111715"/>
                  <a:pt x="68272" y="109562"/>
                </a:cubicBezTo>
                <a:lnTo>
                  <a:pt x="44450" y="77788"/>
                </a:lnTo>
                <a:lnTo>
                  <a:pt x="16669" y="77788"/>
                </a:lnTo>
                <a:cubicBezTo>
                  <a:pt x="7466" y="77788"/>
                  <a:pt x="0" y="70321"/>
                  <a:pt x="0" y="61119"/>
                </a:cubicBezTo>
                <a:lnTo>
                  <a:pt x="0" y="27781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25" name="Text 22"/>
          <p:cNvSpPr/>
          <p:nvPr/>
        </p:nvSpPr>
        <p:spPr>
          <a:xfrm>
            <a:off x="6673850" y="4114800"/>
            <a:ext cx="267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文档决策: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记录模式决策与权衡。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477000" y="4521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8973" y="3264"/>
                </a:moveTo>
                <a:cubicBezTo>
                  <a:pt x="114632" y="-1077"/>
                  <a:pt x="107583" y="-1077"/>
                  <a:pt x="103242" y="3264"/>
                </a:cubicBezTo>
                <a:cubicBezTo>
                  <a:pt x="98901" y="7605"/>
                  <a:pt x="98901" y="14655"/>
                  <a:pt x="103242" y="18995"/>
                </a:cubicBezTo>
                <a:lnTo>
                  <a:pt x="106506" y="22225"/>
                </a:lnTo>
                <a:lnTo>
                  <a:pt x="9758" y="118973"/>
                </a:lnTo>
                <a:cubicBezTo>
                  <a:pt x="3507" y="125224"/>
                  <a:pt x="0" y="133697"/>
                  <a:pt x="0" y="142553"/>
                </a:cubicBezTo>
                <a:lnTo>
                  <a:pt x="0" y="144463"/>
                </a:lnTo>
                <a:cubicBezTo>
                  <a:pt x="0" y="162868"/>
                  <a:pt x="14932" y="177800"/>
                  <a:pt x="33337" y="177800"/>
                </a:cubicBezTo>
                <a:lnTo>
                  <a:pt x="35247" y="177800"/>
                </a:lnTo>
                <a:cubicBezTo>
                  <a:pt x="44103" y="177800"/>
                  <a:pt x="52576" y="174293"/>
                  <a:pt x="58827" y="168042"/>
                </a:cubicBezTo>
                <a:lnTo>
                  <a:pt x="155575" y="71294"/>
                </a:lnTo>
                <a:lnTo>
                  <a:pt x="158839" y="74558"/>
                </a:lnTo>
                <a:cubicBezTo>
                  <a:pt x="163180" y="78899"/>
                  <a:pt x="170230" y="78899"/>
                  <a:pt x="174570" y="74558"/>
                </a:cubicBezTo>
                <a:cubicBezTo>
                  <a:pt x="178911" y="70217"/>
                  <a:pt x="178911" y="63168"/>
                  <a:pt x="174570" y="58827"/>
                </a:cubicBezTo>
                <a:lnTo>
                  <a:pt x="119008" y="3264"/>
                </a:lnTo>
                <a:close/>
                <a:moveTo>
                  <a:pt x="71294" y="88900"/>
                </a:moveTo>
                <a:lnTo>
                  <a:pt x="122238" y="37956"/>
                </a:lnTo>
                <a:lnTo>
                  <a:pt x="139844" y="55563"/>
                </a:lnTo>
                <a:lnTo>
                  <a:pt x="106506" y="88900"/>
                </a:lnTo>
                <a:lnTo>
                  <a:pt x="71259" y="88900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27" name="Text 24"/>
          <p:cNvSpPr/>
          <p:nvPr/>
        </p:nvSpPr>
        <p:spPr>
          <a:xfrm>
            <a:off x="6673850" y="4470400"/>
            <a:ext cx="321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测试驱动: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为模式实现编写自动化测试。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2311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未来演进路线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7200" y="3835245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4FF1C"/>
          </a:solidFill>
          <a:ln/>
        </p:spPr>
      </p:sp>
      <p:sp>
        <p:nvSpPr>
          <p:cNvPr id="9" name="Shape 6"/>
          <p:cNvSpPr/>
          <p:nvPr/>
        </p:nvSpPr>
        <p:spPr>
          <a:xfrm>
            <a:off x="1460500" y="317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0" name="Shape 7"/>
          <p:cNvSpPr/>
          <p:nvPr/>
        </p:nvSpPr>
        <p:spPr>
          <a:xfrm>
            <a:off x="1676400" y="3429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511300" y="40894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80941" y="4343400"/>
            <a:ext cx="1371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对象池, 渲染批处理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79900" y="317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4" name="Shape 11"/>
          <p:cNvSpPr/>
          <p:nvPr/>
        </p:nvSpPr>
        <p:spPr>
          <a:xfrm>
            <a:off x="4552950" y="3429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103168"/>
                </a:lnTo>
                <a:cubicBezTo>
                  <a:pt x="266700" y="93047"/>
                  <a:pt x="262711" y="83344"/>
                  <a:pt x="255568" y="76200"/>
                </a:cubicBezTo>
                <a:lnTo>
                  <a:pt x="209550" y="30182"/>
                </a:lnTo>
                <a:cubicBezTo>
                  <a:pt x="202406" y="23039"/>
                  <a:pt x="192703" y="19050"/>
                  <a:pt x="182582" y="19050"/>
                </a:cubicBezTo>
                <a:lnTo>
                  <a:pt x="38100" y="19050"/>
                </a:lnTo>
                <a:close/>
                <a:moveTo>
                  <a:pt x="57150" y="76200"/>
                </a:moveTo>
                <a:cubicBezTo>
                  <a:pt x="57150" y="65663"/>
                  <a:pt x="65663" y="57150"/>
                  <a:pt x="76200" y="57150"/>
                </a:cubicBezTo>
                <a:lnTo>
                  <a:pt x="171450" y="57150"/>
                </a:lnTo>
                <a:cubicBezTo>
                  <a:pt x="181987" y="57150"/>
                  <a:pt x="190500" y="65663"/>
                  <a:pt x="190500" y="76200"/>
                </a:cubicBezTo>
                <a:lnTo>
                  <a:pt x="190500" y="114300"/>
                </a:lnTo>
                <a:cubicBezTo>
                  <a:pt x="190500" y="124837"/>
                  <a:pt x="181987" y="133350"/>
                  <a:pt x="171450" y="133350"/>
                </a:cubicBezTo>
                <a:lnTo>
                  <a:pt x="76200" y="133350"/>
                </a:lnTo>
                <a:cubicBezTo>
                  <a:pt x="65663" y="133350"/>
                  <a:pt x="57150" y="124837"/>
                  <a:pt x="57150" y="114300"/>
                </a:cubicBezTo>
                <a:lnTo>
                  <a:pt x="57150" y="76200"/>
                </a:lnTo>
                <a:close/>
                <a:moveTo>
                  <a:pt x="133350" y="171450"/>
                </a:moveTo>
                <a:cubicBezTo>
                  <a:pt x="154378" y="171450"/>
                  <a:pt x="171450" y="188522"/>
                  <a:pt x="171450" y="209550"/>
                </a:cubicBezTo>
                <a:cubicBezTo>
                  <a:pt x="171450" y="230578"/>
                  <a:pt x="154378" y="247650"/>
                  <a:pt x="133350" y="247650"/>
                </a:cubicBezTo>
                <a:cubicBezTo>
                  <a:pt x="112322" y="247650"/>
                  <a:pt x="95250" y="230578"/>
                  <a:pt x="95250" y="209550"/>
                </a:cubicBezTo>
                <a:cubicBezTo>
                  <a:pt x="95250" y="188522"/>
                  <a:pt x="112322" y="171450"/>
                  <a:pt x="133350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241800" y="40894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存读档系统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117499" y="4343400"/>
            <a:ext cx="114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基于Visitor模式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099300" y="317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8" name="Shape 15"/>
          <p:cNvSpPr/>
          <p:nvPr/>
        </p:nvSpPr>
        <p:spPr>
          <a:xfrm>
            <a:off x="7334250" y="342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7638" y="52388"/>
                </a:moveTo>
                <a:lnTo>
                  <a:pt x="195263" y="52388"/>
                </a:lnTo>
                <a:lnTo>
                  <a:pt x="195263" y="80962"/>
                </a:lnTo>
                <a:lnTo>
                  <a:pt x="147638" y="80962"/>
                </a:lnTo>
                <a:lnTo>
                  <a:pt x="147638" y="52388"/>
                </a:lnTo>
                <a:close/>
                <a:moveTo>
                  <a:pt x="142875" y="19050"/>
                </a:moveTo>
                <a:cubicBezTo>
                  <a:pt x="127099" y="19050"/>
                  <a:pt x="114300" y="31849"/>
                  <a:pt x="114300" y="47625"/>
                </a:cubicBezTo>
                <a:lnTo>
                  <a:pt x="114300" y="85725"/>
                </a:lnTo>
                <a:cubicBezTo>
                  <a:pt x="114300" y="101501"/>
                  <a:pt x="127099" y="114300"/>
                  <a:pt x="142875" y="114300"/>
                </a:cubicBezTo>
                <a:lnTo>
                  <a:pt x="152400" y="114300"/>
                </a:lnTo>
                <a:lnTo>
                  <a:pt x="1524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76200" y="171450"/>
                </a:lnTo>
                <a:lnTo>
                  <a:pt x="76200" y="190500"/>
                </a:lnTo>
                <a:lnTo>
                  <a:pt x="66675" y="190500"/>
                </a:lnTo>
                <a:cubicBezTo>
                  <a:pt x="50899" y="190500"/>
                  <a:pt x="38100" y="203299"/>
                  <a:pt x="38100" y="219075"/>
                </a:cubicBezTo>
                <a:lnTo>
                  <a:pt x="38100" y="257175"/>
                </a:lnTo>
                <a:cubicBezTo>
                  <a:pt x="38100" y="272951"/>
                  <a:pt x="50899" y="285750"/>
                  <a:pt x="66675" y="285750"/>
                </a:cubicBezTo>
                <a:lnTo>
                  <a:pt x="123825" y="285750"/>
                </a:lnTo>
                <a:cubicBezTo>
                  <a:pt x="139601" y="285750"/>
                  <a:pt x="152400" y="272951"/>
                  <a:pt x="152400" y="257175"/>
                </a:cubicBezTo>
                <a:lnTo>
                  <a:pt x="152400" y="219075"/>
                </a:lnTo>
                <a:cubicBezTo>
                  <a:pt x="152400" y="203299"/>
                  <a:pt x="139601" y="190500"/>
                  <a:pt x="123825" y="190500"/>
                </a:cubicBezTo>
                <a:lnTo>
                  <a:pt x="114300" y="190500"/>
                </a:lnTo>
                <a:lnTo>
                  <a:pt x="114300" y="171450"/>
                </a:lnTo>
                <a:lnTo>
                  <a:pt x="228600" y="171450"/>
                </a:lnTo>
                <a:lnTo>
                  <a:pt x="228600" y="190500"/>
                </a:lnTo>
                <a:lnTo>
                  <a:pt x="219075" y="190500"/>
                </a:lnTo>
                <a:cubicBezTo>
                  <a:pt x="203299" y="190500"/>
                  <a:pt x="190500" y="203299"/>
                  <a:pt x="190500" y="219075"/>
                </a:cubicBezTo>
                <a:lnTo>
                  <a:pt x="190500" y="257175"/>
                </a:lnTo>
                <a:cubicBezTo>
                  <a:pt x="190500" y="272951"/>
                  <a:pt x="203299" y="285750"/>
                  <a:pt x="219075" y="285750"/>
                </a:cubicBezTo>
                <a:lnTo>
                  <a:pt x="276225" y="285750"/>
                </a:lnTo>
                <a:cubicBezTo>
                  <a:pt x="292001" y="285750"/>
                  <a:pt x="304800" y="272951"/>
                  <a:pt x="304800" y="257175"/>
                </a:cubicBezTo>
                <a:lnTo>
                  <a:pt x="304800" y="219075"/>
                </a:lnTo>
                <a:cubicBezTo>
                  <a:pt x="304800" y="203299"/>
                  <a:pt x="292001" y="190500"/>
                  <a:pt x="276225" y="190500"/>
                </a:cubicBezTo>
                <a:lnTo>
                  <a:pt x="266700" y="190500"/>
                </a:lnTo>
                <a:lnTo>
                  <a:pt x="266700" y="171450"/>
                </a:lnTo>
                <a:lnTo>
                  <a:pt x="323850" y="171450"/>
                </a:lnTo>
                <a:cubicBezTo>
                  <a:pt x="334387" y="171450"/>
                  <a:pt x="342900" y="162937"/>
                  <a:pt x="342900" y="152400"/>
                </a:cubicBezTo>
                <a:cubicBezTo>
                  <a:pt x="342900" y="141863"/>
                  <a:pt x="334387" y="133350"/>
                  <a:pt x="323850" y="133350"/>
                </a:cubicBezTo>
                <a:lnTo>
                  <a:pt x="190500" y="133350"/>
                </a:lnTo>
                <a:lnTo>
                  <a:pt x="190500" y="114300"/>
                </a:lnTo>
                <a:lnTo>
                  <a:pt x="200025" y="114300"/>
                </a:lnTo>
                <a:cubicBezTo>
                  <a:pt x="215801" y="114300"/>
                  <a:pt x="228600" y="101501"/>
                  <a:pt x="228600" y="85725"/>
                </a:cubicBezTo>
                <a:lnTo>
                  <a:pt x="228600" y="47625"/>
                </a:lnTo>
                <a:cubicBezTo>
                  <a:pt x="228600" y="31849"/>
                  <a:pt x="215801" y="19050"/>
                  <a:pt x="200025" y="19050"/>
                </a:cubicBezTo>
                <a:lnTo>
                  <a:pt x="142875" y="19050"/>
                </a:lnTo>
                <a:close/>
                <a:moveTo>
                  <a:pt x="266700" y="223838"/>
                </a:moveTo>
                <a:lnTo>
                  <a:pt x="271463" y="223838"/>
                </a:lnTo>
                <a:lnTo>
                  <a:pt x="271463" y="252413"/>
                </a:lnTo>
                <a:lnTo>
                  <a:pt x="223838" y="252413"/>
                </a:lnTo>
                <a:lnTo>
                  <a:pt x="223838" y="223838"/>
                </a:lnTo>
                <a:lnTo>
                  <a:pt x="266700" y="223838"/>
                </a:lnTo>
                <a:close/>
                <a:moveTo>
                  <a:pt x="114300" y="223838"/>
                </a:moveTo>
                <a:lnTo>
                  <a:pt x="119062" y="223838"/>
                </a:lnTo>
                <a:lnTo>
                  <a:pt x="119062" y="252413"/>
                </a:lnTo>
                <a:lnTo>
                  <a:pt x="71438" y="252413"/>
                </a:lnTo>
                <a:lnTo>
                  <a:pt x="71438" y="223838"/>
                </a:lnTo>
                <a:lnTo>
                  <a:pt x="114300" y="2238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7150100" y="40894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网络对战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843078" y="4343400"/>
            <a:ext cx="132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扩展Mediator模式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918700" y="317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22" name="Shape 19"/>
          <p:cNvSpPr/>
          <p:nvPr/>
        </p:nvSpPr>
        <p:spPr>
          <a:xfrm>
            <a:off x="101727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9761696" y="40894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MOD插件架构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829800" y="4343400"/>
            <a:ext cx="99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数据驱动设计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495800" y="1066800"/>
            <a:ext cx="3429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课程收获与致谢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828800" y="1778000"/>
            <a:ext cx="8534400" cy="660400"/>
          </a:xfrm>
          <a:custGeom>
            <a:avLst/>
            <a:gdLst/>
            <a:ahLst/>
            <a:cxnLst/>
            <a:rect l="l" t="t" r="r" b="b"/>
            <a:pathLst>
              <a:path w="8534400" h="660400">
                <a:moveTo>
                  <a:pt x="101603" y="0"/>
                </a:moveTo>
                <a:lnTo>
                  <a:pt x="8432797" y="0"/>
                </a:lnTo>
                <a:cubicBezTo>
                  <a:pt x="8488911" y="0"/>
                  <a:pt x="8534400" y="45489"/>
                  <a:pt x="8534400" y="101603"/>
                </a:cubicBezTo>
                <a:lnTo>
                  <a:pt x="8534400" y="558797"/>
                </a:lnTo>
                <a:cubicBezTo>
                  <a:pt x="8534400" y="614911"/>
                  <a:pt x="8488911" y="660400"/>
                  <a:pt x="8432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201930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0" name="Text 7"/>
          <p:cNvSpPr/>
          <p:nvPr/>
        </p:nvSpPr>
        <p:spPr>
          <a:xfrm>
            <a:off x="2362200" y="1930400"/>
            <a:ext cx="491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设计模式是</a:t>
            </a:r>
            <a:pPr>
              <a:lnSpc>
                <a:spcPct val="130000"/>
              </a:lnSpc>
            </a:pPr>
            <a:r>
              <a:rPr lang="en-US" sz="18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可落地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的工程利器，非象牙塔理论。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28800" y="2641600"/>
            <a:ext cx="8534400" cy="660400"/>
          </a:xfrm>
          <a:custGeom>
            <a:avLst/>
            <a:gdLst/>
            <a:ahLst/>
            <a:cxnLst/>
            <a:rect l="l" t="t" r="r" b="b"/>
            <a:pathLst>
              <a:path w="8534400" h="660400">
                <a:moveTo>
                  <a:pt x="101603" y="0"/>
                </a:moveTo>
                <a:lnTo>
                  <a:pt x="8432797" y="0"/>
                </a:lnTo>
                <a:cubicBezTo>
                  <a:pt x="8488911" y="0"/>
                  <a:pt x="8534400" y="45489"/>
                  <a:pt x="8534400" y="101603"/>
                </a:cubicBezTo>
                <a:lnTo>
                  <a:pt x="8534400" y="558797"/>
                </a:lnTo>
                <a:cubicBezTo>
                  <a:pt x="8534400" y="614911"/>
                  <a:pt x="8488911" y="660400"/>
                  <a:pt x="8432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01930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3" name="Text 10"/>
          <p:cNvSpPr/>
          <p:nvPr/>
        </p:nvSpPr>
        <p:spPr>
          <a:xfrm>
            <a:off x="2362200" y="2794000"/>
            <a:ext cx="331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增量重构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让大型改造风险可控。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828800" y="3505200"/>
            <a:ext cx="8534400" cy="660400"/>
          </a:xfrm>
          <a:custGeom>
            <a:avLst/>
            <a:gdLst/>
            <a:ahLst/>
            <a:cxnLst/>
            <a:rect l="l" t="t" r="r" b="b"/>
            <a:pathLst>
              <a:path w="8534400" h="660400">
                <a:moveTo>
                  <a:pt x="101603" y="0"/>
                </a:moveTo>
                <a:lnTo>
                  <a:pt x="8432797" y="0"/>
                </a:lnTo>
                <a:cubicBezTo>
                  <a:pt x="8488911" y="0"/>
                  <a:pt x="8534400" y="45489"/>
                  <a:pt x="8534400" y="101603"/>
                </a:cubicBezTo>
                <a:lnTo>
                  <a:pt x="8534400" y="558797"/>
                </a:lnTo>
                <a:cubicBezTo>
                  <a:pt x="8534400" y="614911"/>
                  <a:pt x="8488911" y="660400"/>
                  <a:pt x="8432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2019300" y="3683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6" name="Text 13"/>
          <p:cNvSpPr/>
          <p:nvPr/>
        </p:nvSpPr>
        <p:spPr>
          <a:xfrm>
            <a:off x="2362200" y="3657600"/>
            <a:ext cx="444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AI辅助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提示了软件开发的人机协同新范式。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828800" y="4368800"/>
            <a:ext cx="8534400" cy="660400"/>
          </a:xfrm>
          <a:custGeom>
            <a:avLst/>
            <a:gdLst/>
            <a:ahLst/>
            <a:cxnLst/>
            <a:rect l="l" t="t" r="r" b="b"/>
            <a:pathLst>
              <a:path w="8534400" h="660400">
                <a:moveTo>
                  <a:pt x="101603" y="0"/>
                </a:moveTo>
                <a:lnTo>
                  <a:pt x="8432797" y="0"/>
                </a:lnTo>
                <a:cubicBezTo>
                  <a:pt x="8488911" y="0"/>
                  <a:pt x="8534400" y="45489"/>
                  <a:pt x="8534400" y="101603"/>
                </a:cubicBezTo>
                <a:lnTo>
                  <a:pt x="8534400" y="558797"/>
                </a:lnTo>
                <a:cubicBezTo>
                  <a:pt x="8534400" y="614911"/>
                  <a:pt x="8488911" y="660400"/>
                  <a:pt x="8432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2019300" y="454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9" name="Text 16"/>
          <p:cNvSpPr/>
          <p:nvPr/>
        </p:nvSpPr>
        <p:spPr>
          <a:xfrm>
            <a:off x="2362200" y="4521200"/>
            <a:ext cx="422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量化指标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验证了优秀设计的投入产出比。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461000" y="54356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感谢聆听！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4-d2crf1n0ctitcgma2ed0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-24130" y="8255"/>
            <a:ext cx="12234545" cy="6849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15260" y="334772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227898" y="1864360"/>
            <a:ext cx="7736205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en-US" sz="96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88795" y="5076825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  <a:ln/>
        </p:spPr>
      </p:sp>
      <p:sp>
        <p:nvSpPr>
          <p:cNvPr id="6" name="Text 3"/>
          <p:cNvSpPr/>
          <p:nvPr/>
        </p:nvSpPr>
        <p:spPr>
          <a:xfrm>
            <a:off x="1788795" y="5076825"/>
            <a:ext cx="153670" cy="153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61745" y="4424680"/>
            <a:ext cx="153670" cy="153670"/>
          </a:xfrm>
          <a:prstGeom prst="star4">
            <a:avLst>
              <a:gd name="adj" fmla="val 10416"/>
            </a:avLst>
          </a:prstGeom>
          <a:solidFill>
            <a:srgbClr val="FFBB59"/>
          </a:solidFill>
          <a:ln/>
        </p:spPr>
      </p:sp>
      <p:sp>
        <p:nvSpPr>
          <p:cNvPr id="8" name="Text 5"/>
          <p:cNvSpPr/>
          <p:nvPr/>
        </p:nvSpPr>
        <p:spPr>
          <a:xfrm>
            <a:off x="1261745" y="4424680"/>
            <a:ext cx="153670" cy="153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test-kimi-img.moonshot.cn/pub/slides/slides_tmpl/image/25-08-11-17:27:29-d2crf0f0ctitcgma2d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810" y="4407535"/>
            <a:ext cx="1456690" cy="184086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610995" y="509270"/>
            <a:ext cx="863981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4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5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6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7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8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9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20" name="Image 8" descr="https://test-kimi-img.moonshot.cn/pub/slides/slides_tmpl/image/25-08-11-17:27:29-d2crf0f0ctitcgma2dp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0020" y="3117215"/>
            <a:ext cx="3242945" cy="1664335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3520123" y="5570183"/>
            <a:ext cx="212710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22" name="Shape 11"/>
          <p:cNvSpPr/>
          <p:nvPr/>
        </p:nvSpPr>
        <p:spPr>
          <a:xfrm>
            <a:off x="3610779" y="5517515"/>
            <a:ext cx="1945191" cy="4572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3" name="Text 12"/>
          <p:cNvSpPr/>
          <p:nvPr/>
        </p:nvSpPr>
        <p:spPr>
          <a:xfrm>
            <a:off x="3610779" y="5517515"/>
            <a:ext cx="1945191" cy="457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3"/>
          <p:cNvSpPr/>
          <p:nvPr/>
        </p:nvSpPr>
        <p:spPr>
          <a:xfrm>
            <a:off x="6545376" y="5570183"/>
            <a:ext cx="212710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时间:2025.01.01</a:t>
            </a:r>
            <a:endParaRPr lang="en-US" sz="1600" dirty="0"/>
          </a:p>
        </p:txBody>
      </p:sp>
      <p:sp>
        <p:nvSpPr>
          <p:cNvPr id="25" name="Shape 14"/>
          <p:cNvSpPr/>
          <p:nvPr/>
        </p:nvSpPr>
        <p:spPr>
          <a:xfrm>
            <a:off x="6636031" y="5517515"/>
            <a:ext cx="1945191" cy="4572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6" name="Text 15"/>
          <p:cNvSpPr/>
          <p:nvPr/>
        </p:nvSpPr>
        <p:spPr>
          <a:xfrm>
            <a:off x="6636031" y="5517515"/>
            <a:ext cx="1945191" cy="457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19163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项目背景与重构动因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000" y="2692400"/>
            <a:ext cx="459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CarrotFantasy 塔防游戏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3810000"/>
            <a:ext cx="448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项目背景与重构动因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927600" y="2209800"/>
            <a:ext cx="7010400" cy="1117600"/>
          </a:xfrm>
          <a:custGeom>
            <a:avLst/>
            <a:gdLst/>
            <a:ahLst/>
            <a:cxnLst/>
            <a:rect l="l" t="t" r="r" b="b"/>
            <a:pathLst>
              <a:path w="7010400" h="1117600">
                <a:moveTo>
                  <a:pt x="101601" y="0"/>
                </a:moveTo>
                <a:lnTo>
                  <a:pt x="6908799" y="0"/>
                </a:lnTo>
                <a:cubicBezTo>
                  <a:pt x="6964912" y="0"/>
                  <a:pt x="7010400" y="45488"/>
                  <a:pt x="7010400" y="101601"/>
                </a:cubicBezTo>
                <a:lnTo>
                  <a:pt x="7010400" y="1015999"/>
                </a:lnTo>
                <a:cubicBezTo>
                  <a:pt x="7010400" y="1072112"/>
                  <a:pt x="6964912" y="1117600"/>
                  <a:pt x="69087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C4FF1C">
              <a:alpha val="3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080000" y="2362200"/>
            <a:ext cx="680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项目简介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80000" y="2667000"/>
            <a:ext cx="679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Java-based塔防游戏，灵感源自“保卫萝卜”。含3难度、多塔种，原为清华Java课程设计。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27600" y="3530600"/>
            <a:ext cx="7010400" cy="1117600"/>
          </a:xfrm>
          <a:custGeom>
            <a:avLst/>
            <a:gdLst/>
            <a:ahLst/>
            <a:cxnLst/>
            <a:rect l="l" t="t" r="r" b="b"/>
            <a:pathLst>
              <a:path w="7010400" h="1117600">
                <a:moveTo>
                  <a:pt x="101601" y="0"/>
                </a:moveTo>
                <a:lnTo>
                  <a:pt x="6908799" y="0"/>
                </a:lnTo>
                <a:cubicBezTo>
                  <a:pt x="6964912" y="0"/>
                  <a:pt x="7010400" y="45488"/>
                  <a:pt x="7010400" y="101601"/>
                </a:cubicBezTo>
                <a:lnTo>
                  <a:pt x="7010400" y="1015999"/>
                </a:lnTo>
                <a:cubicBezTo>
                  <a:pt x="7010400" y="1072112"/>
                  <a:pt x="6964912" y="1117600"/>
                  <a:pt x="69087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A8D76E">
              <a:alpha val="3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080000" y="3683000"/>
            <a:ext cx="680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架构痛点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80000" y="3987800"/>
            <a:ext cx="679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单类职责臃肿、代码高度重复、组件紧耦合、无清晰分层，致可维护性与扩展性极低。</a:t>
            </a:r>
            <a:endParaRPr lang="en-US" sz="1600" dirty="0"/>
          </a:p>
        </p:txBody>
      </p:sp>
      <p:pic>
        <p:nvPicPr>
          <p:cNvPr id="15" name="Image 1" descr="https://kimi-web-img.moonshot.cn/img/cloud.9abox.com/5b8c2d43df5e4126e0b954125f085f1c0761bb97.jpg">    </p:cNvPr>
          <p:cNvPicPr>
            <a:picLocks noChangeAspect="1"/>
          </p:cNvPicPr>
          <p:nvPr/>
        </p:nvPicPr>
        <p:blipFill>
          <a:blip r:embed="rId2"/>
          <a:srcRect l="0" r="0" t="21237" b="21237"/>
          <a:stretch/>
        </p:blipFill>
        <p:spPr>
          <a:xfrm>
            <a:off x="9398000" y="5080000"/>
            <a:ext cx="2540000" cy="1524000"/>
          </a:xfrm>
          <a:prstGeom prst="roundRect">
            <a:avLst>
              <a:gd name="adj" fmla="val 666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93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原始架构痛点量化剖析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692400"/>
            <a:ext cx="2921000" cy="1574800"/>
          </a:xfrm>
          <a:custGeom>
            <a:avLst/>
            <a:gdLst/>
            <a:ahLst/>
            <a:cxnLst/>
            <a:rect l="l" t="t" r="r" b="b"/>
            <a:pathLst>
              <a:path w="2921000" h="1574800">
                <a:moveTo>
                  <a:pt x="152393" y="0"/>
                </a:moveTo>
                <a:lnTo>
                  <a:pt x="2768607" y="0"/>
                </a:lnTo>
                <a:cubicBezTo>
                  <a:pt x="2852771" y="0"/>
                  <a:pt x="2921000" y="68229"/>
                  <a:pt x="2921000" y="152393"/>
                </a:cubicBezTo>
                <a:lnTo>
                  <a:pt x="2921000" y="1422407"/>
                </a:lnTo>
                <a:cubicBezTo>
                  <a:pt x="2921000" y="1506571"/>
                  <a:pt x="2852771" y="1574800"/>
                  <a:pt x="2768607" y="1574800"/>
                </a:cubicBezTo>
                <a:lnTo>
                  <a:pt x="152393" y="1574800"/>
                </a:lnTo>
                <a:cubicBezTo>
                  <a:pt x="68229" y="1574800"/>
                  <a:pt x="0" y="1506571"/>
                  <a:pt x="0" y="142240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solidFill>
            <a:srgbClr val="C4FF1C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04800" y="2895600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3556000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行“上帝类”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19100" y="3860800"/>
            <a:ext cx="259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(GamePanel.java)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175000" y="2692400"/>
            <a:ext cx="2921000" cy="1574800"/>
          </a:xfrm>
          <a:custGeom>
            <a:avLst/>
            <a:gdLst/>
            <a:ahLst/>
            <a:cxnLst/>
            <a:rect l="l" t="t" r="r" b="b"/>
            <a:pathLst>
              <a:path w="2921000" h="1574800">
                <a:moveTo>
                  <a:pt x="152393" y="0"/>
                </a:moveTo>
                <a:lnTo>
                  <a:pt x="2768607" y="0"/>
                </a:lnTo>
                <a:cubicBezTo>
                  <a:pt x="2852771" y="0"/>
                  <a:pt x="2921000" y="68229"/>
                  <a:pt x="2921000" y="152393"/>
                </a:cubicBezTo>
                <a:lnTo>
                  <a:pt x="2921000" y="1422407"/>
                </a:lnTo>
                <a:cubicBezTo>
                  <a:pt x="2921000" y="1506571"/>
                  <a:pt x="2852771" y="1574800"/>
                  <a:pt x="2768607" y="1574800"/>
                </a:cubicBezTo>
                <a:lnTo>
                  <a:pt x="152393" y="1574800"/>
                </a:lnTo>
                <a:cubicBezTo>
                  <a:pt x="68229" y="1574800"/>
                  <a:pt x="0" y="1506571"/>
                  <a:pt x="0" y="142240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225800" y="2895600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60%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327400" y="3556000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代码重复率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340100" y="3860800"/>
            <a:ext cx="259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(跨难度模式)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96000" y="2692400"/>
            <a:ext cx="2921000" cy="1574800"/>
          </a:xfrm>
          <a:custGeom>
            <a:avLst/>
            <a:gdLst/>
            <a:ahLst/>
            <a:cxnLst/>
            <a:rect l="l" t="t" r="r" b="b"/>
            <a:pathLst>
              <a:path w="2921000" h="1574800">
                <a:moveTo>
                  <a:pt x="152393" y="0"/>
                </a:moveTo>
                <a:lnTo>
                  <a:pt x="2768607" y="0"/>
                </a:lnTo>
                <a:cubicBezTo>
                  <a:pt x="2852771" y="0"/>
                  <a:pt x="2921000" y="68229"/>
                  <a:pt x="2921000" y="152393"/>
                </a:cubicBezTo>
                <a:lnTo>
                  <a:pt x="2921000" y="1422407"/>
                </a:lnTo>
                <a:cubicBezTo>
                  <a:pt x="2921000" y="1506571"/>
                  <a:pt x="2852771" y="1574800"/>
                  <a:pt x="2768607" y="1574800"/>
                </a:cubicBezTo>
                <a:lnTo>
                  <a:pt x="152393" y="1574800"/>
                </a:lnTo>
                <a:cubicBezTo>
                  <a:pt x="68229" y="1574800"/>
                  <a:pt x="0" y="1506571"/>
                  <a:pt x="0" y="142240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solidFill>
            <a:srgbClr val="C4FF1C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146800" y="2895600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48400" y="3556000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61100" y="3860800"/>
            <a:ext cx="259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(平均/方法)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017000" y="2692400"/>
            <a:ext cx="2921000" cy="1574800"/>
          </a:xfrm>
          <a:custGeom>
            <a:avLst/>
            <a:gdLst/>
            <a:ahLst/>
            <a:cxnLst/>
            <a:rect l="l" t="t" r="r" b="b"/>
            <a:pathLst>
              <a:path w="2921000" h="1574800">
                <a:moveTo>
                  <a:pt x="152393" y="0"/>
                </a:moveTo>
                <a:lnTo>
                  <a:pt x="2768607" y="0"/>
                </a:lnTo>
                <a:cubicBezTo>
                  <a:pt x="2852771" y="0"/>
                  <a:pt x="2921000" y="68229"/>
                  <a:pt x="2921000" y="152393"/>
                </a:cubicBezTo>
                <a:lnTo>
                  <a:pt x="2921000" y="1422407"/>
                </a:lnTo>
                <a:cubicBezTo>
                  <a:pt x="2921000" y="1506571"/>
                  <a:pt x="2852771" y="1574800"/>
                  <a:pt x="2768607" y="1574800"/>
                </a:cubicBezTo>
                <a:lnTo>
                  <a:pt x="152393" y="1574800"/>
                </a:lnTo>
                <a:cubicBezTo>
                  <a:pt x="68229" y="1574800"/>
                  <a:pt x="0" y="1506571"/>
                  <a:pt x="0" y="142240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067800" y="2895600"/>
            <a:ext cx="2819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169400" y="3556000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可维护指数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182100" y="3860800"/>
            <a:ext cx="259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(满分100)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96850" y="4571841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高耦合、低内聚、难测试、难扩展四大顽疾并存，传统面向过程式编码在稍大规模项目中即显疲态。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9104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重构目标与策略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750" y="1498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重构目标与模式选型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2606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C4FF1C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93700" y="24638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五大核心目标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2600" y="3009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55575" y="88900"/>
                </a:moveTo>
                <a:cubicBezTo>
                  <a:pt x="155575" y="52101"/>
                  <a:pt x="125699" y="22225"/>
                  <a:pt x="88900" y="22225"/>
                </a:cubicBezTo>
                <a:cubicBezTo>
                  <a:pt x="52101" y="22225"/>
                  <a:pt x="22225" y="52101"/>
                  <a:pt x="22225" y="88900"/>
                </a:cubicBezTo>
                <a:cubicBezTo>
                  <a:pt x="22225" y="125699"/>
                  <a:pt x="52101" y="155575"/>
                  <a:pt x="88900" y="155575"/>
                </a:cubicBezTo>
                <a:cubicBezTo>
                  <a:pt x="125699" y="155575"/>
                  <a:pt x="155575" y="125699"/>
                  <a:pt x="155575" y="88900"/>
                </a:cubicBezTo>
                <a:close/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88900" y="116681"/>
                </a:moveTo>
                <a:cubicBezTo>
                  <a:pt x="104233" y="116681"/>
                  <a:pt x="116681" y="104233"/>
                  <a:pt x="116681" y="88900"/>
                </a:cubicBezTo>
                <a:cubicBezTo>
                  <a:pt x="116681" y="73567"/>
                  <a:pt x="104233" y="61119"/>
                  <a:pt x="88900" y="61119"/>
                </a:cubicBezTo>
                <a:cubicBezTo>
                  <a:pt x="73567" y="61119"/>
                  <a:pt x="61119" y="73567"/>
                  <a:pt x="61119" y="88900"/>
                </a:cubicBezTo>
                <a:cubicBezTo>
                  <a:pt x="61119" y="104233"/>
                  <a:pt x="73567" y="116681"/>
                  <a:pt x="88900" y="116681"/>
                </a:cubicBezTo>
                <a:close/>
                <a:moveTo>
                  <a:pt x="88900" y="38894"/>
                </a:moveTo>
                <a:cubicBezTo>
                  <a:pt x="116499" y="38894"/>
                  <a:pt x="138906" y="61301"/>
                  <a:pt x="138906" y="88900"/>
                </a:cubicBezTo>
                <a:cubicBezTo>
                  <a:pt x="138906" y="116499"/>
                  <a:pt x="116499" y="138906"/>
                  <a:pt x="88900" y="138906"/>
                </a:cubicBezTo>
                <a:cubicBezTo>
                  <a:pt x="61301" y="138906"/>
                  <a:pt x="38894" y="116499"/>
                  <a:pt x="38894" y="88900"/>
                </a:cubicBezTo>
                <a:cubicBezTo>
                  <a:pt x="38894" y="61301"/>
                  <a:pt x="61301" y="38894"/>
                  <a:pt x="88900" y="38894"/>
                </a:cubicBezTo>
                <a:close/>
                <a:moveTo>
                  <a:pt x="77788" y="88900"/>
                </a:moveTo>
                <a:cubicBezTo>
                  <a:pt x="77788" y="82767"/>
                  <a:pt x="82767" y="77788"/>
                  <a:pt x="88900" y="77788"/>
                </a:cubicBezTo>
                <a:cubicBezTo>
                  <a:pt x="95033" y="77788"/>
                  <a:pt x="100013" y="82767"/>
                  <a:pt x="100013" y="88900"/>
                </a:cubicBezTo>
                <a:cubicBezTo>
                  <a:pt x="100013" y="95033"/>
                  <a:pt x="95033" y="100013"/>
                  <a:pt x="88900" y="100013"/>
                </a:cubicBezTo>
                <a:cubicBezTo>
                  <a:pt x="82767" y="100013"/>
                  <a:pt x="77788" y="95033"/>
                  <a:pt x="77788" y="8890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1" name="Text 8"/>
          <p:cNvSpPr/>
          <p:nvPr/>
        </p:nvSpPr>
        <p:spPr>
          <a:xfrm>
            <a:off x="679450" y="2971800"/>
            <a:ext cx="204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降低复杂度，提升可读性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3713" y="3365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66675" y="0"/>
                </a:moveTo>
                <a:cubicBezTo>
                  <a:pt x="54417" y="0"/>
                  <a:pt x="44450" y="9967"/>
                  <a:pt x="44450" y="22225"/>
                </a:cubicBezTo>
                <a:lnTo>
                  <a:pt x="44450" y="111125"/>
                </a:lnTo>
                <a:cubicBezTo>
                  <a:pt x="44450" y="123383"/>
                  <a:pt x="54417" y="133350"/>
                  <a:pt x="66675" y="133350"/>
                </a:cubicBezTo>
                <a:lnTo>
                  <a:pt x="133350" y="133350"/>
                </a:lnTo>
                <a:cubicBezTo>
                  <a:pt x="145608" y="133350"/>
                  <a:pt x="155575" y="123383"/>
                  <a:pt x="155575" y="111125"/>
                </a:cubicBezTo>
                <a:lnTo>
                  <a:pt x="155575" y="41464"/>
                </a:lnTo>
                <a:cubicBezTo>
                  <a:pt x="155575" y="35421"/>
                  <a:pt x="153109" y="29622"/>
                  <a:pt x="148734" y="25420"/>
                </a:cubicBezTo>
                <a:lnTo>
                  <a:pt x="128697" y="6181"/>
                </a:lnTo>
                <a:cubicBezTo>
                  <a:pt x="124564" y="2223"/>
                  <a:pt x="119043" y="0"/>
                  <a:pt x="113313" y="0"/>
                </a:cubicBezTo>
                <a:lnTo>
                  <a:pt x="66675" y="0"/>
                </a:lnTo>
                <a:close/>
                <a:moveTo>
                  <a:pt x="22225" y="44450"/>
                </a:moveTo>
                <a:cubicBezTo>
                  <a:pt x="9967" y="44450"/>
                  <a:pt x="0" y="54417"/>
                  <a:pt x="0" y="66675"/>
                </a:cubicBezTo>
                <a:lnTo>
                  <a:pt x="0" y="155575"/>
                </a:lnTo>
                <a:cubicBezTo>
                  <a:pt x="0" y="167833"/>
                  <a:pt x="9967" y="177800"/>
                  <a:pt x="22225" y="177800"/>
                </a:cubicBezTo>
                <a:lnTo>
                  <a:pt x="88900" y="177800"/>
                </a:lnTo>
                <a:cubicBezTo>
                  <a:pt x="101158" y="177800"/>
                  <a:pt x="111125" y="167833"/>
                  <a:pt x="111125" y="155575"/>
                </a:cubicBezTo>
                <a:lnTo>
                  <a:pt x="111125" y="150019"/>
                </a:lnTo>
                <a:lnTo>
                  <a:pt x="88900" y="150019"/>
                </a:lnTo>
                <a:lnTo>
                  <a:pt x="88900" y="155575"/>
                </a:lnTo>
                <a:lnTo>
                  <a:pt x="22225" y="155575"/>
                </a:lnTo>
                <a:lnTo>
                  <a:pt x="22225" y="66675"/>
                </a:lnTo>
                <a:lnTo>
                  <a:pt x="27781" y="66675"/>
                </a:lnTo>
                <a:lnTo>
                  <a:pt x="27781" y="44450"/>
                </a:lnTo>
                <a:lnTo>
                  <a:pt x="22225" y="44450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3" name="Text 10"/>
          <p:cNvSpPr/>
          <p:nvPr/>
        </p:nvSpPr>
        <p:spPr>
          <a:xfrm>
            <a:off x="679450" y="3327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消灭代码重复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2600" y="3721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77892" y="-868"/>
                </a:moveTo>
                <a:cubicBezTo>
                  <a:pt x="84768" y="-4827"/>
                  <a:pt x="93241" y="-4827"/>
                  <a:pt x="100117" y="-868"/>
                </a:cubicBezTo>
                <a:lnTo>
                  <a:pt x="161201" y="34379"/>
                </a:lnTo>
                <a:cubicBezTo>
                  <a:pt x="168077" y="38338"/>
                  <a:pt x="172313" y="45700"/>
                  <a:pt x="172313" y="53618"/>
                </a:cubicBezTo>
                <a:lnTo>
                  <a:pt x="172313" y="124113"/>
                </a:lnTo>
                <a:cubicBezTo>
                  <a:pt x="172313" y="132065"/>
                  <a:pt x="168077" y="139392"/>
                  <a:pt x="161201" y="143351"/>
                </a:cubicBezTo>
                <a:lnTo>
                  <a:pt x="100117" y="178668"/>
                </a:lnTo>
                <a:cubicBezTo>
                  <a:pt x="93241" y="182627"/>
                  <a:pt x="84768" y="182627"/>
                  <a:pt x="77892" y="178668"/>
                </a:cubicBezTo>
                <a:lnTo>
                  <a:pt x="16842" y="143421"/>
                </a:lnTo>
                <a:cubicBezTo>
                  <a:pt x="9967" y="139462"/>
                  <a:pt x="5730" y="132100"/>
                  <a:pt x="5730" y="124182"/>
                </a:cubicBezTo>
                <a:lnTo>
                  <a:pt x="5730" y="53687"/>
                </a:lnTo>
                <a:cubicBezTo>
                  <a:pt x="5730" y="45735"/>
                  <a:pt x="9967" y="38408"/>
                  <a:pt x="16842" y="34449"/>
                </a:cubicBezTo>
                <a:lnTo>
                  <a:pt x="77892" y="-868"/>
                </a:lnTo>
                <a:close/>
                <a:moveTo>
                  <a:pt x="150053" y="124147"/>
                </a:moveTo>
                <a:lnTo>
                  <a:pt x="150053" y="66467"/>
                </a:lnTo>
                <a:lnTo>
                  <a:pt x="100117" y="95290"/>
                </a:lnTo>
                <a:lnTo>
                  <a:pt x="100117" y="152971"/>
                </a:lnTo>
                <a:lnTo>
                  <a:pt x="150053" y="124147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5" name="Text 12"/>
          <p:cNvSpPr/>
          <p:nvPr/>
        </p:nvSpPr>
        <p:spPr>
          <a:xfrm>
            <a:off x="679450" y="36830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落地SOLID原则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82600" y="4076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77788" y="0"/>
                </a:moveTo>
                <a:cubicBezTo>
                  <a:pt x="90046" y="0"/>
                  <a:pt x="100013" y="7466"/>
                  <a:pt x="100013" y="16669"/>
                </a:cubicBezTo>
                <a:cubicBezTo>
                  <a:pt x="100013" y="20280"/>
                  <a:pt x="98485" y="23614"/>
                  <a:pt x="95845" y="26357"/>
                </a:cubicBezTo>
                <a:cubicBezTo>
                  <a:pt x="93553" y="28754"/>
                  <a:pt x="91678" y="31671"/>
                  <a:pt x="91678" y="35004"/>
                </a:cubicBezTo>
                <a:cubicBezTo>
                  <a:pt x="91678" y="40213"/>
                  <a:pt x="95915" y="44450"/>
                  <a:pt x="101124" y="44450"/>
                </a:cubicBezTo>
                <a:lnTo>
                  <a:pt x="116681" y="44450"/>
                </a:lnTo>
                <a:cubicBezTo>
                  <a:pt x="125884" y="44450"/>
                  <a:pt x="133350" y="51916"/>
                  <a:pt x="133350" y="61119"/>
                </a:cubicBezTo>
                <a:lnTo>
                  <a:pt x="133350" y="76676"/>
                </a:lnTo>
                <a:cubicBezTo>
                  <a:pt x="133350" y="81885"/>
                  <a:pt x="137587" y="86122"/>
                  <a:pt x="142796" y="86122"/>
                </a:cubicBezTo>
                <a:cubicBezTo>
                  <a:pt x="146095" y="86122"/>
                  <a:pt x="149046" y="84247"/>
                  <a:pt x="151443" y="81955"/>
                </a:cubicBezTo>
                <a:cubicBezTo>
                  <a:pt x="154186" y="79350"/>
                  <a:pt x="157520" y="77788"/>
                  <a:pt x="161131" y="77788"/>
                </a:cubicBezTo>
                <a:cubicBezTo>
                  <a:pt x="170334" y="77788"/>
                  <a:pt x="177800" y="87754"/>
                  <a:pt x="177800" y="100013"/>
                </a:cubicBezTo>
                <a:cubicBezTo>
                  <a:pt x="177800" y="112271"/>
                  <a:pt x="170334" y="122238"/>
                  <a:pt x="161131" y="122238"/>
                </a:cubicBezTo>
                <a:cubicBezTo>
                  <a:pt x="157520" y="122238"/>
                  <a:pt x="154151" y="120710"/>
                  <a:pt x="151443" y="118070"/>
                </a:cubicBezTo>
                <a:cubicBezTo>
                  <a:pt x="149046" y="115778"/>
                  <a:pt x="146129" y="113903"/>
                  <a:pt x="142796" y="113903"/>
                </a:cubicBezTo>
                <a:cubicBezTo>
                  <a:pt x="137587" y="113903"/>
                  <a:pt x="133350" y="118140"/>
                  <a:pt x="133350" y="123349"/>
                </a:cubicBezTo>
                <a:lnTo>
                  <a:pt x="133350" y="161131"/>
                </a:lnTo>
                <a:cubicBezTo>
                  <a:pt x="133350" y="170334"/>
                  <a:pt x="125884" y="177800"/>
                  <a:pt x="116681" y="177800"/>
                </a:cubicBezTo>
                <a:lnTo>
                  <a:pt x="96957" y="177800"/>
                </a:lnTo>
                <a:cubicBezTo>
                  <a:pt x="92512" y="177800"/>
                  <a:pt x="88900" y="174188"/>
                  <a:pt x="88900" y="169743"/>
                </a:cubicBezTo>
                <a:cubicBezTo>
                  <a:pt x="88900" y="166549"/>
                  <a:pt x="90914" y="163736"/>
                  <a:pt x="93484" y="161826"/>
                </a:cubicBezTo>
                <a:cubicBezTo>
                  <a:pt x="97512" y="158805"/>
                  <a:pt x="100013" y="154637"/>
                  <a:pt x="100013" y="150019"/>
                </a:cubicBezTo>
                <a:cubicBezTo>
                  <a:pt x="100013" y="140816"/>
                  <a:pt x="90046" y="133350"/>
                  <a:pt x="77788" y="133350"/>
                </a:cubicBezTo>
                <a:cubicBezTo>
                  <a:pt x="65529" y="133350"/>
                  <a:pt x="55563" y="140816"/>
                  <a:pt x="55563" y="150019"/>
                </a:cubicBezTo>
                <a:cubicBezTo>
                  <a:pt x="55563" y="154637"/>
                  <a:pt x="58063" y="158805"/>
                  <a:pt x="62091" y="161826"/>
                </a:cubicBezTo>
                <a:cubicBezTo>
                  <a:pt x="64661" y="163736"/>
                  <a:pt x="66675" y="166514"/>
                  <a:pt x="66675" y="169743"/>
                </a:cubicBezTo>
                <a:cubicBezTo>
                  <a:pt x="66675" y="174188"/>
                  <a:pt x="63063" y="177800"/>
                  <a:pt x="58618" y="177800"/>
                </a:cubicBezTo>
                <a:lnTo>
                  <a:pt x="16669" y="177800"/>
                </a:lnTo>
                <a:cubicBezTo>
                  <a:pt x="7466" y="177800"/>
                  <a:pt x="0" y="170334"/>
                  <a:pt x="0" y="161131"/>
                </a:cubicBezTo>
                <a:lnTo>
                  <a:pt x="0" y="119182"/>
                </a:lnTo>
                <a:cubicBezTo>
                  <a:pt x="0" y="114737"/>
                  <a:pt x="3612" y="111125"/>
                  <a:pt x="8057" y="111125"/>
                </a:cubicBezTo>
                <a:cubicBezTo>
                  <a:pt x="11251" y="111125"/>
                  <a:pt x="14064" y="113139"/>
                  <a:pt x="15974" y="115709"/>
                </a:cubicBezTo>
                <a:cubicBezTo>
                  <a:pt x="18995" y="119737"/>
                  <a:pt x="23163" y="122238"/>
                  <a:pt x="27781" y="122238"/>
                </a:cubicBezTo>
                <a:cubicBezTo>
                  <a:pt x="36984" y="122238"/>
                  <a:pt x="44450" y="112271"/>
                  <a:pt x="44450" y="100013"/>
                </a:cubicBezTo>
                <a:cubicBezTo>
                  <a:pt x="44450" y="87754"/>
                  <a:pt x="36984" y="77788"/>
                  <a:pt x="27781" y="77788"/>
                </a:cubicBezTo>
                <a:cubicBezTo>
                  <a:pt x="23163" y="77788"/>
                  <a:pt x="18995" y="80288"/>
                  <a:pt x="15974" y="84316"/>
                </a:cubicBezTo>
                <a:cubicBezTo>
                  <a:pt x="14064" y="86886"/>
                  <a:pt x="11286" y="88900"/>
                  <a:pt x="8057" y="88900"/>
                </a:cubicBezTo>
                <a:cubicBezTo>
                  <a:pt x="3612" y="88900"/>
                  <a:pt x="0" y="85288"/>
                  <a:pt x="0" y="80843"/>
                </a:cubicBezTo>
                <a:lnTo>
                  <a:pt x="0" y="61119"/>
                </a:lnTo>
                <a:cubicBezTo>
                  <a:pt x="0" y="51916"/>
                  <a:pt x="7466" y="44450"/>
                  <a:pt x="16669" y="44450"/>
                </a:cubicBezTo>
                <a:lnTo>
                  <a:pt x="54451" y="44450"/>
                </a:lnTo>
                <a:cubicBezTo>
                  <a:pt x="59660" y="44450"/>
                  <a:pt x="63897" y="40213"/>
                  <a:pt x="63897" y="35004"/>
                </a:cubicBezTo>
                <a:cubicBezTo>
                  <a:pt x="63897" y="31705"/>
                  <a:pt x="62022" y="28754"/>
                  <a:pt x="59730" y="26357"/>
                </a:cubicBezTo>
                <a:cubicBezTo>
                  <a:pt x="57125" y="23614"/>
                  <a:pt x="55563" y="20280"/>
                  <a:pt x="55563" y="16669"/>
                </a:cubicBezTo>
                <a:cubicBezTo>
                  <a:pt x="55563" y="7466"/>
                  <a:pt x="65529" y="0"/>
                  <a:pt x="77788" y="0"/>
                </a:cubicBez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7" name="Text 14"/>
          <p:cNvSpPr/>
          <p:nvPr/>
        </p:nvSpPr>
        <p:spPr>
          <a:xfrm>
            <a:off x="679450" y="40386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增强可扩展性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82600" y="4432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8973" y="3264"/>
                </a:moveTo>
                <a:cubicBezTo>
                  <a:pt x="114632" y="-1077"/>
                  <a:pt x="107583" y="-1077"/>
                  <a:pt x="103242" y="3264"/>
                </a:cubicBezTo>
                <a:cubicBezTo>
                  <a:pt x="98901" y="7605"/>
                  <a:pt x="98901" y="14655"/>
                  <a:pt x="103242" y="18995"/>
                </a:cubicBezTo>
                <a:lnTo>
                  <a:pt x="106506" y="22225"/>
                </a:lnTo>
                <a:lnTo>
                  <a:pt x="9758" y="118973"/>
                </a:lnTo>
                <a:cubicBezTo>
                  <a:pt x="3507" y="125224"/>
                  <a:pt x="0" y="133697"/>
                  <a:pt x="0" y="142553"/>
                </a:cubicBezTo>
                <a:lnTo>
                  <a:pt x="0" y="144463"/>
                </a:lnTo>
                <a:cubicBezTo>
                  <a:pt x="0" y="162868"/>
                  <a:pt x="14932" y="177800"/>
                  <a:pt x="33337" y="177800"/>
                </a:cubicBezTo>
                <a:lnTo>
                  <a:pt x="35247" y="177800"/>
                </a:lnTo>
                <a:cubicBezTo>
                  <a:pt x="44103" y="177800"/>
                  <a:pt x="52576" y="174293"/>
                  <a:pt x="58827" y="168042"/>
                </a:cubicBezTo>
                <a:lnTo>
                  <a:pt x="155575" y="71294"/>
                </a:lnTo>
                <a:lnTo>
                  <a:pt x="158839" y="74558"/>
                </a:lnTo>
                <a:cubicBezTo>
                  <a:pt x="163180" y="78899"/>
                  <a:pt x="170230" y="78899"/>
                  <a:pt x="174570" y="74558"/>
                </a:cubicBezTo>
                <a:cubicBezTo>
                  <a:pt x="178911" y="70217"/>
                  <a:pt x="178911" y="63168"/>
                  <a:pt x="174570" y="58827"/>
                </a:cubicBezTo>
                <a:lnTo>
                  <a:pt x="119008" y="3264"/>
                </a:lnTo>
                <a:close/>
                <a:moveTo>
                  <a:pt x="71294" y="88900"/>
                </a:moveTo>
                <a:lnTo>
                  <a:pt x="122238" y="37956"/>
                </a:lnTo>
                <a:lnTo>
                  <a:pt x="139844" y="55563"/>
                </a:lnTo>
                <a:lnTo>
                  <a:pt x="106506" y="88900"/>
                </a:lnTo>
                <a:lnTo>
                  <a:pt x="71259" y="88900"/>
                </a:lnTo>
                <a:close/>
              </a:path>
            </a:pathLst>
          </a:custGeom>
          <a:solidFill>
            <a:srgbClr val="3A5900"/>
          </a:solidFill>
          <a:ln/>
        </p:spPr>
      </p:sp>
      <p:sp>
        <p:nvSpPr>
          <p:cNvPr id="19" name="Text 16"/>
          <p:cNvSpPr/>
          <p:nvPr/>
        </p:nvSpPr>
        <p:spPr>
          <a:xfrm>
            <a:off x="679450" y="43942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改善可测试性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48400" y="22606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88100" y="2463800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七大设计模式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51600" y="29718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407150" y="29718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工厂方法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246428" y="29718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8201978" y="29718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门面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041414" y="29718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996964" y="29718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装饰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451600" y="35306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6407150" y="35306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策略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246428" y="35306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201978" y="35306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命令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0041414" y="3530600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50799" y="0"/>
                </a:moveTo>
                <a:lnTo>
                  <a:pt x="1638301" y="0"/>
                </a:lnTo>
                <a:cubicBezTo>
                  <a:pt x="1666356" y="0"/>
                  <a:pt x="1689100" y="22744"/>
                  <a:pt x="1689100" y="50799"/>
                </a:cubicBezTo>
                <a:lnTo>
                  <a:pt x="1689100" y="406401"/>
                </a:lnTo>
                <a:cubicBezTo>
                  <a:pt x="1689100" y="434456"/>
                  <a:pt x="1666356" y="457200"/>
                  <a:pt x="163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9996964" y="3530600"/>
            <a:ext cx="1778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中介者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451600" y="4089400"/>
            <a:ext cx="5283200" cy="457200"/>
          </a:xfrm>
          <a:custGeom>
            <a:avLst/>
            <a:gdLst/>
            <a:ahLst/>
            <a:cxnLst/>
            <a:rect l="l" t="t" r="r" b="b"/>
            <a:pathLst>
              <a:path w="5283200" h="457200">
                <a:moveTo>
                  <a:pt x="50799" y="0"/>
                </a:moveTo>
                <a:lnTo>
                  <a:pt x="5232401" y="0"/>
                </a:lnTo>
                <a:cubicBezTo>
                  <a:pt x="5260456" y="0"/>
                  <a:pt x="5283200" y="22744"/>
                  <a:pt x="5283200" y="50799"/>
                </a:cubicBezTo>
                <a:lnTo>
                  <a:pt x="5283200" y="406401"/>
                </a:lnTo>
                <a:cubicBezTo>
                  <a:pt x="5283200" y="434456"/>
                  <a:pt x="5260456" y="457200"/>
                  <a:pt x="52324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A5900">
              <a:alpha val="80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6407150" y="4089400"/>
            <a:ext cx="53721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访问者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203200" y="5054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采用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增量式重构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，先保持行为一致，再植入新能力，确保过程风险可控。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7:27:31-d2crf0v0ctitcgma2e4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-11430" y="-24130"/>
            <a:ext cx="11249025" cy="63207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7:27:31-d2crf0v0ctitcgma2e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4329430"/>
            <a:ext cx="1511935" cy="135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0" y="1278890"/>
            <a:ext cx="6096000" cy="1214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744788" y="2883535"/>
            <a:ext cx="6702425" cy="19163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404040"/>
                </a:solidFill>
                <a:latin typeface="Microsoft Sans Serif" pitchFamily="34" charset="0"/>
                <a:ea typeface="Microsoft Sans Serif" pitchFamily="34" charset="-122"/>
                <a:cs typeface="Microsoft Sans Serif" pitchFamily="34" charset="-120"/>
              </a:rPr>
              <a:t>创建与结构模式落地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0995" y="509112"/>
            <a:ext cx="8640000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355215" y="6550025"/>
            <a:ext cx="8894445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ot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1774805" y="1237615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586105" y="2072640"/>
            <a:ext cx="0" cy="41040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8-11-17:27:29-d2crf0f0ctitcgma2d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37820"/>
            <a:ext cx="902335" cy="298450"/>
          </a:xfrm>
          <a:prstGeom prst="rect">
            <a:avLst/>
          </a:prstGeom>
        </p:spPr>
      </p:pic>
      <p:pic>
        <p:nvPicPr>
          <p:cNvPr id="11" name="Image 3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720" y="354330"/>
            <a:ext cx="1334770" cy="304800"/>
          </a:xfrm>
          <a:prstGeom prst="rect">
            <a:avLst/>
          </a:prstGeom>
        </p:spPr>
      </p:pic>
      <p:pic>
        <p:nvPicPr>
          <p:cNvPr id="12" name="Image 4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6340"/>
            <a:ext cx="207010" cy="719455"/>
          </a:xfrm>
          <a:prstGeom prst="rect">
            <a:avLst/>
          </a:prstGeom>
        </p:spPr>
      </p:pic>
      <p:pic>
        <p:nvPicPr>
          <p:cNvPr id="13" name="Image 5" descr="https://test-kimi-img.moonshot.cn/pub/slides/slides_tmpl/image/25-08-11-17:27:29-d2crf0f0ctitcgma2d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790" y="5469890"/>
            <a:ext cx="207010" cy="719455"/>
          </a:xfrm>
          <a:prstGeom prst="rect">
            <a:avLst/>
          </a:prstGeom>
        </p:spPr>
      </p:pic>
      <p:pic>
        <p:nvPicPr>
          <p:cNvPr id="14" name="Image 6" descr="https://test-kimi-img.moonshot.cn/pub/slides/slides_tmpl/image/25-08-11-17:27:29-d2crf0f0ctitcgma2dm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377305"/>
            <a:ext cx="1334770" cy="304800"/>
          </a:xfrm>
          <a:prstGeom prst="rect">
            <a:avLst/>
          </a:prstGeom>
        </p:spPr>
      </p:pic>
      <p:pic>
        <p:nvPicPr>
          <p:cNvPr id="15" name="Image 7" descr="https://test-kimi-img.moonshot.cn/pub/slides/slides_tmpl/image/25-08-11-17:27:29-d2crf0f0ctitcgma2dp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4450" y="6356350"/>
            <a:ext cx="353695" cy="298450"/>
          </a:xfrm>
          <a:prstGeom prst="rect">
            <a:avLst/>
          </a:prstGeom>
        </p:spPr>
      </p:pic>
      <p:pic>
        <p:nvPicPr>
          <p:cNvPr id="16" name="Image 8" descr="https://test-kimi-img.moonshot.cn/pub/slides/slides_tmpl/image/25-08-11-17:27:31-d2crf0v0ctitcgma2e2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1563370"/>
            <a:ext cx="2450465" cy="12192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971055" y="748041"/>
            <a:ext cx="292595" cy="291454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971055" y="748041"/>
            <a:ext cx="292595" cy="2914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594360" y="380365"/>
            <a:ext cx="438309" cy="436889"/>
          </a:xfrm>
          <a:prstGeom prst="plaqu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380365"/>
            <a:ext cx="438309" cy="43688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11-17:27:32-d2crf170ctitcgma2e7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6350"/>
            <a:ext cx="12179300" cy="68637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工厂方法：统一对象创建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将散落各处的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new操作与复杂条件分支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，收拢到统一的工厂体系，消除150+行重复代码。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1422400"/>
            <a:ext cx="5740400" cy="4673600"/>
          </a:xfrm>
          <a:custGeom>
            <a:avLst/>
            <a:gdLst/>
            <a:ahLst/>
            <a:cxnLst/>
            <a:rect l="l" t="t" r="r" b="b"/>
            <a:pathLst>
              <a:path w="5740400" h="4673600">
                <a:moveTo>
                  <a:pt x="101604" y="0"/>
                </a:moveTo>
                <a:lnTo>
                  <a:pt x="5638796" y="0"/>
                </a:lnTo>
                <a:cubicBezTo>
                  <a:pt x="5694910" y="0"/>
                  <a:pt x="5740400" y="45490"/>
                  <a:pt x="5740400" y="101604"/>
                </a:cubicBezTo>
                <a:lnTo>
                  <a:pt x="5740400" y="4571996"/>
                </a:lnTo>
                <a:cubicBezTo>
                  <a:pt x="5740400" y="4628110"/>
                  <a:pt x="5694910" y="4673600"/>
                  <a:pt x="5638796" y="4673600"/>
                </a:cubicBezTo>
                <a:lnTo>
                  <a:pt x="101604" y="4673600"/>
                </a:lnTo>
                <a:cubicBezTo>
                  <a:pt x="45490" y="4673600"/>
                  <a:pt x="0" y="4628110"/>
                  <a:pt x="0" y="45719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A8D76E">
              <a:alpha val="2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55600" y="1574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重构前：复杂条件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6400" y="1981200"/>
            <a:ext cx="5435600" cy="2286000"/>
          </a:xfrm>
          <a:custGeom>
            <a:avLst/>
            <a:gdLst/>
            <a:ahLst/>
            <a:cxnLst/>
            <a:rect l="l" t="t" r="r" b="b"/>
            <a:pathLst>
              <a:path w="5435600" h="2286000">
                <a:moveTo>
                  <a:pt x="76192" y="0"/>
                </a:moveTo>
                <a:lnTo>
                  <a:pt x="5359408" y="0"/>
                </a:lnTo>
                <a:cubicBezTo>
                  <a:pt x="5401488" y="0"/>
                  <a:pt x="5435600" y="34112"/>
                  <a:pt x="5435600" y="76192"/>
                </a:cubicBezTo>
                <a:lnTo>
                  <a:pt x="5435600" y="2209808"/>
                </a:lnTo>
                <a:cubicBezTo>
                  <a:pt x="5435600" y="2251888"/>
                  <a:pt x="5401488" y="2286000"/>
                  <a:pt x="5359408" y="2286000"/>
                </a:cubicBezTo>
                <a:lnTo>
                  <a:pt x="76192" y="2286000"/>
                </a:lnTo>
                <a:cubicBezTo>
                  <a:pt x="34112" y="2286000"/>
                  <a:pt x="0" y="2251888"/>
                  <a:pt x="0" y="22098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2" name="Text 9"/>
          <p:cNvSpPr/>
          <p:nvPr/>
        </p:nvSpPr>
        <p:spPr>
          <a:xfrm>
            <a:off x="508000" y="2082800"/>
            <a:ext cx="2506186" cy="1807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(mode == 0) { monster = new Monster(0); bg = new JLabel(...); } else if (mode == 1) { monster = new Monster(1); bg = new JLabel(...); } else if (mode == 2) { // ... }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600" y="1422400"/>
            <a:ext cx="5740400" cy="4673600"/>
          </a:xfrm>
          <a:custGeom>
            <a:avLst/>
            <a:gdLst/>
            <a:ahLst/>
            <a:cxnLst/>
            <a:rect l="l" t="t" r="r" b="b"/>
            <a:pathLst>
              <a:path w="5740400" h="4673600">
                <a:moveTo>
                  <a:pt x="101604" y="0"/>
                </a:moveTo>
                <a:lnTo>
                  <a:pt x="5638796" y="0"/>
                </a:lnTo>
                <a:cubicBezTo>
                  <a:pt x="5694910" y="0"/>
                  <a:pt x="5740400" y="45490"/>
                  <a:pt x="5740400" y="101604"/>
                </a:cubicBezTo>
                <a:lnTo>
                  <a:pt x="5740400" y="4571996"/>
                </a:lnTo>
                <a:cubicBezTo>
                  <a:pt x="5740400" y="4628110"/>
                  <a:pt x="5694910" y="4673600"/>
                  <a:pt x="5638796" y="4673600"/>
                </a:cubicBezTo>
                <a:lnTo>
                  <a:pt x="101604" y="4673600"/>
                </a:lnTo>
                <a:cubicBezTo>
                  <a:pt x="45490" y="4673600"/>
                  <a:pt x="0" y="4628110"/>
                  <a:pt x="0" y="45719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C4FF1C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99200" y="1574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重构后：工厂创建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50000" y="1981200"/>
            <a:ext cx="5435600" cy="2095500"/>
          </a:xfrm>
          <a:custGeom>
            <a:avLst/>
            <a:gdLst/>
            <a:ahLst/>
            <a:cxnLst/>
            <a:rect l="l" t="t" r="r" b="b"/>
            <a:pathLst>
              <a:path w="5435600" h="2095500">
                <a:moveTo>
                  <a:pt x="76192" y="0"/>
                </a:moveTo>
                <a:lnTo>
                  <a:pt x="5359408" y="0"/>
                </a:lnTo>
                <a:cubicBezTo>
                  <a:pt x="5401488" y="0"/>
                  <a:pt x="5435600" y="34112"/>
                  <a:pt x="5435600" y="76192"/>
                </a:cubicBezTo>
                <a:lnTo>
                  <a:pt x="5435600" y="2019308"/>
                </a:lnTo>
                <a:cubicBezTo>
                  <a:pt x="5435600" y="2061388"/>
                  <a:pt x="5401488" y="2095500"/>
                  <a:pt x="5359408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222222"/>
          </a:solidFill>
          <a:ln/>
        </p:spPr>
      </p:sp>
      <p:sp>
        <p:nvSpPr>
          <p:cNvPr id="16" name="Text 13"/>
          <p:cNvSpPr/>
          <p:nvPr/>
        </p:nvSpPr>
        <p:spPr>
          <a:xfrm>
            <a:off x="6451600" y="2082800"/>
            <a:ext cx="5355114" cy="588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GameEntityFactory factory = FactoryProvider.getFactory(mode); Monster monster = factory.createMonster(mode, currentWave); GameElement bg = factory.createGameElement("background", mode);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03200" y="6299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新增难度仅需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扩展工厂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，无需改动业务逻辑，完美实现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5900"/>
                </a:solidFill>
                <a:highlight>
                  <a:srgbClr val="C4FF1C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开闭原则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2222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0F0"/>
      </a:accent1>
      <a:accent2>
        <a:srgbClr val="92D050"/>
      </a:accent2>
      <a:accent3>
        <a:srgbClr val="FFFF00"/>
      </a:accent3>
      <a:accent4>
        <a:srgbClr val="FFC000"/>
      </a:accent4>
      <a:accent5>
        <a:srgbClr val="7030A0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设计模式重构塔防游戏实战汇报</dc:title>
  <dc:subject>设计模式重构塔防游戏实战汇报</dc:subject>
  <dc:creator>Kimi</dc:creator>
  <cp:lastModifiedBy>Kimi</cp:lastModifiedBy>
  <cp:revision>1</cp:revision>
  <dcterms:created xsi:type="dcterms:W3CDTF">2025-11-28T12:53:36Z</dcterms:created>
  <dcterms:modified xsi:type="dcterms:W3CDTF">2025-11-28T12:53:36Z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{"Label":"设计模式重构塔防游戏实战汇报","ContentProducer":"001191110108MACG2KBH8F10000","ProduceID":"d4kpb0cbcdri1t5ub0mg","ReservedCode1":"","ContentPropagator":"001191110108MACG2KBH8F20000","PropagateID":"d4kpb0cbcdri1t5ub0mg","ReservedCode2":""}</vt:lpwstr>
  </property>
</Properties>
</file>